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57" r:id="rId3"/>
    <p:sldId id="258" r:id="rId4"/>
    <p:sldId id="298" r:id="rId5"/>
    <p:sldId id="285" r:id="rId6"/>
    <p:sldId id="303" r:id="rId7"/>
    <p:sldId id="282" r:id="rId8"/>
    <p:sldId id="299" r:id="rId9"/>
    <p:sldId id="284" r:id="rId10"/>
    <p:sldId id="264" r:id="rId11"/>
    <p:sldId id="265" r:id="rId12"/>
    <p:sldId id="297" r:id="rId13"/>
    <p:sldId id="331" r:id="rId14"/>
    <p:sldId id="335" r:id="rId15"/>
    <p:sldId id="336" r:id="rId16"/>
    <p:sldId id="333" r:id="rId17"/>
    <p:sldId id="341" r:id="rId18"/>
    <p:sldId id="332" r:id="rId19"/>
    <p:sldId id="334" r:id="rId20"/>
    <p:sldId id="338" r:id="rId21"/>
    <p:sldId id="337" r:id="rId22"/>
    <p:sldId id="340" r:id="rId23"/>
    <p:sldId id="339" r:id="rId24"/>
    <p:sldId id="342" r:id="rId25"/>
    <p:sldId id="302" r:id="rId26"/>
    <p:sldId id="343" r:id="rId27"/>
    <p:sldId id="329" r:id="rId28"/>
    <p:sldId id="330" r:id="rId29"/>
    <p:sldId id="344" r:id="rId30"/>
    <p:sldId id="281" r:id="rId31"/>
    <p:sldId id="305" r:id="rId32"/>
    <p:sldId id="289" r:id="rId33"/>
    <p:sldId id="293" r:id="rId34"/>
    <p:sldId id="292" r:id="rId35"/>
    <p:sldId id="296" r:id="rId36"/>
    <p:sldId id="294" r:id="rId37"/>
    <p:sldId id="290" r:id="rId38"/>
    <p:sldId id="291" r:id="rId39"/>
    <p:sldId id="295" r:id="rId40"/>
    <p:sldId id="30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485"/>
    <a:srgbClr val="008C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05" autoAdjust="0"/>
    <p:restoredTop sz="61611" autoAdjust="0"/>
  </p:normalViewPr>
  <p:slideViewPr>
    <p:cSldViewPr snapToGrid="0">
      <p:cViewPr varScale="1">
        <p:scale>
          <a:sx n="40" d="100"/>
          <a:sy n="40" d="100"/>
        </p:scale>
        <p:origin x="2046" y="30"/>
      </p:cViewPr>
      <p:guideLst/>
    </p:cSldViewPr>
  </p:slideViewPr>
  <p:notesTextViewPr>
    <p:cViewPr>
      <p:scale>
        <a:sx n="1" d="1"/>
        <a:sy n="1" d="1"/>
      </p:scale>
      <p:origin x="0" y="0"/>
    </p:cViewPr>
  </p:notesTextViewPr>
  <p:sorterViewPr>
    <p:cViewPr>
      <p:scale>
        <a:sx n="100" d="100"/>
        <a:sy n="100" d="100"/>
      </p:scale>
      <p:origin x="0" y="-37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35911-C4C7-4599-A1FB-F86097358737}" type="datetimeFigureOut">
              <a:rPr lang="en-GB" smtClean="0"/>
              <a:t>16/04/2018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BF6B2-4647-4E6B-8EA3-3CCA765D1C04}" type="slidenum">
              <a:rPr lang="en-GB" smtClean="0"/>
              <a:t>‹#›</a:t>
            </a:fld>
            <a:endParaRPr lang="en-GB"/>
          </a:p>
        </p:txBody>
      </p:sp>
    </p:spTree>
    <p:extLst>
      <p:ext uri="{BB962C8B-B14F-4D97-AF65-F5344CB8AC3E}">
        <p14:creationId xmlns:p14="http://schemas.microsoft.com/office/powerpoint/2010/main" val="107451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8BF6B2-4647-4E6B-8EA3-3CCA765D1C04}" type="slidenum">
              <a:rPr lang="en-GB" smtClean="0"/>
              <a:t>1</a:t>
            </a:fld>
            <a:endParaRPr lang="en-GB"/>
          </a:p>
        </p:txBody>
      </p:sp>
    </p:spTree>
    <p:extLst>
      <p:ext uri="{BB962C8B-B14F-4D97-AF65-F5344CB8AC3E}">
        <p14:creationId xmlns:p14="http://schemas.microsoft.com/office/powerpoint/2010/main" val="3442452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B78E62-D3D3-48C5-9E1E-7E87691EDC5A}" type="slidenum">
              <a:rPr lang="en-GB" smtClean="0"/>
              <a:t>11</a:t>
            </a:fld>
            <a:endParaRPr lang="en-GB"/>
          </a:p>
        </p:txBody>
      </p:sp>
    </p:spTree>
    <p:extLst>
      <p:ext uri="{BB962C8B-B14F-4D97-AF65-F5344CB8AC3E}">
        <p14:creationId xmlns:p14="http://schemas.microsoft.com/office/powerpoint/2010/main" val="636395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8BF6B2-4647-4E6B-8EA3-3CCA765D1C04}" type="slidenum">
              <a:rPr lang="en-GB" smtClean="0"/>
              <a:t>12</a:t>
            </a:fld>
            <a:endParaRPr lang="en-GB"/>
          </a:p>
        </p:txBody>
      </p:sp>
    </p:spTree>
    <p:extLst>
      <p:ext uri="{BB962C8B-B14F-4D97-AF65-F5344CB8AC3E}">
        <p14:creationId xmlns:p14="http://schemas.microsoft.com/office/powerpoint/2010/main" val="2104402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There are two main forms of migration for digital preservation, and it is possible to use one or both.</a:t>
            </a:r>
          </a:p>
          <a:p>
            <a:pPr marL="171450" indent="-171450">
              <a:buFont typeface="Arial" panose="020B0604020202020204" pitchFamily="34" charset="0"/>
              <a:buChar char="•"/>
            </a:pPr>
            <a:r>
              <a:rPr lang="en-GB" dirty="0"/>
              <a:t>The first is a method often referred to as ‘normalisation’. This is where all files of a particular type (for example, text documents) are ‘normalised’ to one file format. </a:t>
            </a:r>
          </a:p>
          <a:p>
            <a:pPr marL="171450" indent="-171450">
              <a:buFont typeface="Arial" panose="020B0604020202020204" pitchFamily="34" charset="0"/>
              <a:buChar char="•"/>
            </a:pPr>
            <a:r>
              <a:rPr lang="en-GB" dirty="0"/>
              <a:t>The example on the slide shows Word documents being normalised to PDF. For images this could be JPEGs and GIFs normalised to TIFFs. </a:t>
            </a:r>
          </a:p>
          <a:p>
            <a:pPr marL="171450" indent="-171450">
              <a:buFont typeface="Arial" panose="020B0604020202020204" pitchFamily="34" charset="0"/>
              <a:buChar char="•"/>
            </a:pPr>
            <a:r>
              <a:rPr lang="en-GB" dirty="0"/>
              <a:t>The choice of normalised files format used will depend on the needs of the organisation and its users.</a:t>
            </a:r>
          </a:p>
          <a:p>
            <a:pPr marL="171450" indent="-171450">
              <a:buFont typeface="Arial" panose="020B0604020202020204" pitchFamily="34" charset="0"/>
              <a:buChar char="•"/>
            </a:pPr>
            <a:r>
              <a:rPr lang="en-GB" dirty="0"/>
              <a:t>The second method involves migrating old file formats to newer versions when they are at risk of becoming obsolete. </a:t>
            </a:r>
          </a:p>
          <a:p>
            <a:pPr marL="171450" indent="-171450">
              <a:buFont typeface="Arial" panose="020B0604020202020204" pitchFamily="34" charset="0"/>
              <a:buChar char="•"/>
            </a:pPr>
            <a:r>
              <a:rPr lang="en-GB" dirty="0"/>
              <a:t>This could be migrating an old .</a:t>
            </a:r>
            <a:r>
              <a:rPr lang="en-GB" dirty="0" err="1"/>
              <a:t>xls</a:t>
            </a:r>
            <a:r>
              <a:rPr lang="en-GB" dirty="0"/>
              <a:t> spreadsheet to a newer .</a:t>
            </a:r>
            <a:r>
              <a:rPr lang="en-GB" dirty="0" err="1"/>
              <a:t>xlsx</a:t>
            </a:r>
            <a:r>
              <a:rPr lang="en-GB" dirty="0"/>
              <a:t> format.</a:t>
            </a:r>
          </a:p>
          <a:p>
            <a:pPr marL="171450" indent="-171450">
              <a:buFont typeface="Arial" panose="020B0604020202020204" pitchFamily="34" charset="0"/>
              <a:buChar char="•"/>
            </a:pPr>
            <a:r>
              <a:rPr lang="en-GB" dirty="0"/>
              <a:t>Both methods have their positives and negatives:</a:t>
            </a:r>
          </a:p>
          <a:p>
            <a:pPr marL="628650" lvl="1" indent="-171450">
              <a:buFont typeface="Arial" panose="020B0604020202020204" pitchFamily="34" charset="0"/>
              <a:buChar char="•"/>
            </a:pPr>
            <a:r>
              <a:rPr lang="en-GB" dirty="0"/>
              <a:t>Normalisation creates homogenous, easier to manage collections and means that users need to know how to use fewer files types.</a:t>
            </a:r>
          </a:p>
          <a:p>
            <a:pPr marL="628650" lvl="1" indent="-171450">
              <a:buFont typeface="Arial" panose="020B0604020202020204" pitchFamily="34" charset="0"/>
              <a:buChar char="•"/>
            </a:pPr>
            <a:r>
              <a:rPr lang="en-GB" dirty="0"/>
              <a:t>Migrating to new versions means that files can be accessed in current computer environments.</a:t>
            </a:r>
          </a:p>
          <a:p>
            <a:pPr marL="628650" lvl="1" indent="-171450">
              <a:buFont typeface="Arial" panose="020B0604020202020204" pitchFamily="34" charset="0"/>
              <a:buChar char="•"/>
            </a:pPr>
            <a:r>
              <a:rPr lang="en-GB" dirty="0"/>
              <a:t>Both processes can be automated but quality control is incredibly important and careful consideration must be given to migration pathways to avoid loss of data and functionality.</a:t>
            </a:r>
          </a:p>
        </p:txBody>
      </p:sp>
      <p:sp>
        <p:nvSpPr>
          <p:cNvPr id="4" name="Slide Number Placeholder 3"/>
          <p:cNvSpPr>
            <a:spLocks noGrp="1"/>
          </p:cNvSpPr>
          <p:nvPr>
            <p:ph type="sldNum" sz="quarter" idx="10"/>
          </p:nvPr>
        </p:nvSpPr>
        <p:spPr/>
        <p:txBody>
          <a:bodyPr/>
          <a:lstStyle/>
          <a:p>
            <a:fld id="{028BF6B2-4647-4E6B-8EA3-3CCA765D1C04}" type="slidenum">
              <a:rPr lang="en-GB" smtClean="0"/>
              <a:t>27</a:t>
            </a:fld>
            <a:endParaRPr lang="en-GB"/>
          </a:p>
        </p:txBody>
      </p:sp>
    </p:spTree>
    <p:extLst>
      <p:ext uri="{BB962C8B-B14F-4D97-AF65-F5344CB8AC3E}">
        <p14:creationId xmlns:p14="http://schemas.microsoft.com/office/powerpoint/2010/main" val="2616478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Emulation is the process of recreating the original environment in which a file was created and used via a layer of specially written software: the emulator.</a:t>
            </a:r>
          </a:p>
          <a:p>
            <a:pPr marL="171450" indent="-171450">
              <a:buFont typeface="Arial" panose="020B0604020202020204" pitchFamily="34" charset="0"/>
              <a:buChar char="•"/>
            </a:pPr>
            <a:r>
              <a:rPr lang="en-GB" dirty="0">
                <a:sym typeface="Wingdings" panose="05000000000000000000" pitchFamily="2" charset="2"/>
              </a:rPr>
              <a:t> Emulation has been particularly successful in the world of computer games, where enthusiasts will create emulators to allow them to play older games.</a:t>
            </a:r>
          </a:p>
          <a:p>
            <a:pPr marL="171450" indent="-171450">
              <a:buFont typeface="Arial" panose="020B0604020202020204" pitchFamily="34" charset="0"/>
              <a:buChar char="•"/>
            </a:pPr>
            <a:r>
              <a:rPr lang="en-GB" dirty="0">
                <a:sym typeface="Wingdings" panose="05000000000000000000" pitchFamily="2" charset="2"/>
              </a:rPr>
              <a:t> It is also an increasingly popular preservation method and several projects have produced emulators for everything from early browsers to old versions of PowerPoint. Many of these emulators are freely available, either online or as software downloads.</a:t>
            </a:r>
          </a:p>
          <a:p>
            <a:pPr marL="171450" indent="-171450">
              <a:buFont typeface="Arial" panose="020B0604020202020204" pitchFamily="34" charset="0"/>
              <a:buChar char="•"/>
            </a:pPr>
            <a:r>
              <a:rPr lang="en-GB" dirty="0">
                <a:sym typeface="Wingdings" panose="05000000000000000000" pitchFamily="2" charset="2"/>
              </a:rPr>
              <a:t>Emulation perhaps seems like the ideal version of digital preservation as it allows users to access the files in their originally environment, providing a more authentic experience. </a:t>
            </a:r>
          </a:p>
          <a:p>
            <a:pPr marL="171450" indent="-171450">
              <a:buFont typeface="Arial" panose="020B0604020202020204" pitchFamily="34" charset="0"/>
              <a:buChar char="•"/>
            </a:pPr>
            <a:r>
              <a:rPr lang="en-GB" dirty="0">
                <a:sym typeface="Wingdings" panose="05000000000000000000" pitchFamily="2" charset="2"/>
              </a:rPr>
              <a:t>It is however, very resource intensive and emulators will require updates (or their own emulators) as computer environments change. </a:t>
            </a:r>
          </a:p>
          <a:p>
            <a:pPr marL="171450" indent="-171450">
              <a:buFont typeface="Arial" panose="020B0604020202020204" pitchFamily="34" charset="0"/>
              <a:buChar char="•"/>
            </a:pPr>
            <a:r>
              <a:rPr lang="en-GB" dirty="0">
                <a:sym typeface="Wingdings" panose="05000000000000000000" pitchFamily="2" charset="2"/>
              </a:rPr>
              <a:t>It can also be difficult to confirm the emulator truly captures the original environment unless there is still access to an original example to compare.</a:t>
            </a:r>
            <a:endParaRPr lang="en-GB" dirty="0"/>
          </a:p>
        </p:txBody>
      </p:sp>
      <p:sp>
        <p:nvSpPr>
          <p:cNvPr id="4" name="Slide Number Placeholder 3"/>
          <p:cNvSpPr>
            <a:spLocks noGrp="1"/>
          </p:cNvSpPr>
          <p:nvPr>
            <p:ph type="sldNum" sz="quarter" idx="10"/>
          </p:nvPr>
        </p:nvSpPr>
        <p:spPr/>
        <p:txBody>
          <a:bodyPr/>
          <a:lstStyle/>
          <a:p>
            <a:fld id="{B7FEFB13-3FD3-46A4-A2F8-A6E338407B57}" type="slidenum">
              <a:rPr lang="en-GB" smtClean="0"/>
              <a:t>28</a:t>
            </a:fld>
            <a:endParaRPr lang="en-GB"/>
          </a:p>
        </p:txBody>
      </p:sp>
    </p:spTree>
    <p:extLst>
      <p:ext uri="{BB962C8B-B14F-4D97-AF65-F5344CB8AC3E}">
        <p14:creationId xmlns:p14="http://schemas.microsoft.com/office/powerpoint/2010/main" val="2424991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B11A61F-B615-42A8-9062-3F965E278F48}" type="slidenum">
              <a:rPr lang="en-GB" smtClean="0"/>
              <a:t>30</a:t>
            </a:fld>
            <a:endParaRPr lang="en-GB"/>
          </a:p>
        </p:txBody>
      </p:sp>
    </p:spTree>
    <p:extLst>
      <p:ext uri="{BB962C8B-B14F-4D97-AF65-F5344CB8AC3E}">
        <p14:creationId xmlns:p14="http://schemas.microsoft.com/office/powerpoint/2010/main" val="1216123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68? members</a:t>
            </a:r>
          </a:p>
          <a:p>
            <a:endParaRPr lang="en-GB" dirty="0"/>
          </a:p>
          <a:p>
            <a:r>
              <a:rPr lang="en-GB" dirty="0"/>
              <a:t>4 strategic areas</a:t>
            </a:r>
          </a:p>
          <a:p>
            <a:endParaRPr lang="en-GB" dirty="0"/>
          </a:p>
          <a:p>
            <a:r>
              <a:rPr lang="en-GB" dirty="0"/>
              <a:t>Shiny new website</a:t>
            </a:r>
          </a:p>
          <a:p>
            <a:pPr marL="171450" indent="-171450">
              <a:buFont typeface="Arial" panose="020B0604020202020204" pitchFamily="34" charset="0"/>
              <a:buChar char="•"/>
            </a:pPr>
            <a:r>
              <a:rPr lang="en-GB" dirty="0"/>
              <a:t>Responsive design</a:t>
            </a:r>
          </a:p>
          <a:p>
            <a:pPr marL="171450" indent="-171450">
              <a:buFont typeface="Arial" panose="020B0604020202020204" pitchFamily="34" charset="0"/>
              <a:buChar char="•"/>
            </a:pPr>
            <a:r>
              <a:rPr lang="en-GB" dirty="0"/>
              <a:t>Easier access to resources</a:t>
            </a:r>
          </a:p>
        </p:txBody>
      </p:sp>
      <p:sp>
        <p:nvSpPr>
          <p:cNvPr id="4" name="Slide Number Placeholder 3"/>
          <p:cNvSpPr>
            <a:spLocks noGrp="1"/>
          </p:cNvSpPr>
          <p:nvPr>
            <p:ph type="sldNum" sz="quarter" idx="10"/>
          </p:nvPr>
        </p:nvSpPr>
        <p:spPr/>
        <p:txBody>
          <a:bodyPr/>
          <a:lstStyle/>
          <a:p>
            <a:fld id="{028BF6B2-4647-4E6B-8EA3-3CCA765D1C04}" type="slidenum">
              <a:rPr lang="en-GB" smtClean="0"/>
              <a:t>32</a:t>
            </a:fld>
            <a:endParaRPr lang="en-GB"/>
          </a:p>
        </p:txBody>
      </p:sp>
    </p:spTree>
    <p:extLst>
      <p:ext uri="{BB962C8B-B14F-4D97-AF65-F5344CB8AC3E}">
        <p14:creationId xmlns:p14="http://schemas.microsoft.com/office/powerpoint/2010/main" val="2028455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8BF6B2-4647-4E6B-8EA3-3CCA765D1C04}" type="slidenum">
              <a:rPr lang="en-GB" smtClean="0"/>
              <a:t>33</a:t>
            </a:fld>
            <a:endParaRPr lang="en-GB"/>
          </a:p>
        </p:txBody>
      </p:sp>
    </p:spTree>
    <p:extLst>
      <p:ext uri="{BB962C8B-B14F-4D97-AF65-F5344CB8AC3E}">
        <p14:creationId xmlns:p14="http://schemas.microsoft.com/office/powerpoint/2010/main" val="3626770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Important part of all our events</a:t>
            </a:r>
          </a:p>
          <a:p>
            <a:pPr marL="171450" indent="-171450">
              <a:buFont typeface="Arial" panose="020B0604020202020204" pitchFamily="34" charset="0"/>
              <a:buChar char="•"/>
            </a:pPr>
            <a:r>
              <a:rPr lang="en-GB" dirty="0"/>
              <a:t>Peer to peer learning</a:t>
            </a:r>
          </a:p>
          <a:p>
            <a:pPr marL="171450" indent="-171450">
              <a:buFont typeface="Arial" panose="020B0604020202020204" pitchFamily="34" charset="0"/>
              <a:buChar char="•"/>
            </a:pPr>
            <a:r>
              <a:rPr lang="en-GB" dirty="0"/>
              <a:t>Planning Day</a:t>
            </a:r>
          </a:p>
          <a:p>
            <a:pPr marL="171450" indent="-171450">
              <a:buFont typeface="Arial" panose="020B0604020202020204" pitchFamily="34" charset="0"/>
              <a:buChar char="•"/>
            </a:pPr>
            <a:r>
              <a:rPr lang="en-GB" dirty="0"/>
              <a:t>Counting the Bits</a:t>
            </a:r>
          </a:p>
        </p:txBody>
      </p:sp>
      <p:sp>
        <p:nvSpPr>
          <p:cNvPr id="4" name="Slide Number Placeholder 3"/>
          <p:cNvSpPr>
            <a:spLocks noGrp="1"/>
          </p:cNvSpPr>
          <p:nvPr>
            <p:ph type="sldNum" sz="quarter" idx="10"/>
          </p:nvPr>
        </p:nvSpPr>
        <p:spPr/>
        <p:txBody>
          <a:bodyPr/>
          <a:lstStyle/>
          <a:p>
            <a:fld id="{028BF6B2-4647-4E6B-8EA3-3CCA765D1C04}" type="slidenum">
              <a:rPr lang="en-GB" smtClean="0"/>
              <a:t>34</a:t>
            </a:fld>
            <a:endParaRPr lang="en-GB"/>
          </a:p>
        </p:txBody>
      </p:sp>
    </p:spTree>
    <p:extLst>
      <p:ext uri="{BB962C8B-B14F-4D97-AF65-F5344CB8AC3E}">
        <p14:creationId xmlns:p14="http://schemas.microsoft.com/office/powerpoint/2010/main" val="2343450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Covering a wide range of digital preservation issues</a:t>
            </a:r>
          </a:p>
          <a:p>
            <a:pPr marL="171450" indent="-171450">
              <a:buFont typeface="Arial" panose="020B0604020202020204" pitchFamily="34" charset="0"/>
              <a:buChar char="•"/>
            </a:pPr>
            <a:r>
              <a:rPr lang="en-GB" dirty="0"/>
              <a:t>Tool demos</a:t>
            </a:r>
          </a:p>
          <a:p>
            <a:pPr marL="171450" indent="-171450">
              <a:buFont typeface="Arial" panose="020B0604020202020204" pitchFamily="34" charset="0"/>
              <a:buChar char="•"/>
            </a:pPr>
            <a:r>
              <a:rPr lang="en-GB" dirty="0"/>
              <a:t>Research project updates</a:t>
            </a:r>
          </a:p>
          <a:p>
            <a:pPr marL="171450" indent="-171450">
              <a:buFont typeface="Arial" panose="020B0604020202020204" pitchFamily="34" charset="0"/>
              <a:buChar char="•"/>
            </a:pPr>
            <a:r>
              <a:rPr lang="en-GB" dirty="0"/>
              <a:t>Case studies</a:t>
            </a:r>
          </a:p>
          <a:p>
            <a:pPr marL="171450" indent="-171450">
              <a:buFont typeface="Arial" panose="020B0604020202020204" pitchFamily="34" charset="0"/>
              <a:buChar char="•"/>
            </a:pPr>
            <a:r>
              <a:rPr lang="en-GB" dirty="0"/>
              <a:t>Important resources</a:t>
            </a:r>
          </a:p>
        </p:txBody>
      </p:sp>
      <p:sp>
        <p:nvSpPr>
          <p:cNvPr id="4" name="Slide Number Placeholder 3"/>
          <p:cNvSpPr>
            <a:spLocks noGrp="1"/>
          </p:cNvSpPr>
          <p:nvPr>
            <p:ph type="sldNum" sz="quarter" idx="10"/>
          </p:nvPr>
        </p:nvSpPr>
        <p:spPr/>
        <p:txBody>
          <a:bodyPr/>
          <a:lstStyle/>
          <a:p>
            <a:fld id="{028BF6B2-4647-4E6B-8EA3-3CCA765D1C04}" type="slidenum">
              <a:rPr lang="en-GB" smtClean="0"/>
              <a:t>35</a:t>
            </a:fld>
            <a:endParaRPr lang="en-GB"/>
          </a:p>
        </p:txBody>
      </p:sp>
    </p:spTree>
    <p:extLst>
      <p:ext uri="{BB962C8B-B14F-4D97-AF65-F5344CB8AC3E}">
        <p14:creationId xmlns:p14="http://schemas.microsoft.com/office/powerpoint/2010/main" val="220509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E-ARK: http://eark-project.com/</a:t>
            </a:r>
          </a:p>
          <a:p>
            <a:r>
              <a:rPr lang="en-GB" dirty="0" err="1"/>
              <a:t>VeraPDF</a:t>
            </a:r>
            <a:r>
              <a:rPr lang="en-GB" dirty="0"/>
              <a:t>: http://verapdf.org/</a:t>
            </a:r>
          </a:p>
          <a:p>
            <a:r>
              <a:rPr lang="en-GB" dirty="0"/>
              <a:t>TIMBUS: http://timbusproject.net/</a:t>
            </a:r>
          </a:p>
          <a:p>
            <a:r>
              <a:rPr lang="en-GB" dirty="0"/>
              <a:t>4C: http://www.4cproject.eu/</a:t>
            </a:r>
          </a:p>
          <a:p>
            <a:r>
              <a:rPr lang="en-GB" dirty="0"/>
              <a:t>APARSEN: http://www.alliancepermanentaccess.org/index.php/about-aparsen/aparsen-deliverables/</a:t>
            </a:r>
          </a:p>
          <a:p>
            <a:r>
              <a:rPr lang="en-GB" dirty="0"/>
              <a:t>SPRUCE: http://wiki.opf-labs.org/display/SPR/Home</a:t>
            </a:r>
          </a:p>
        </p:txBody>
      </p:sp>
      <p:sp>
        <p:nvSpPr>
          <p:cNvPr id="4" name="Slide Number Placeholder 3"/>
          <p:cNvSpPr>
            <a:spLocks noGrp="1"/>
          </p:cNvSpPr>
          <p:nvPr>
            <p:ph type="sldNum" sz="quarter" idx="10"/>
          </p:nvPr>
        </p:nvSpPr>
        <p:spPr/>
        <p:txBody>
          <a:bodyPr/>
          <a:lstStyle/>
          <a:p>
            <a:fld id="{028BF6B2-4647-4E6B-8EA3-3CCA765D1C04}" type="slidenum">
              <a:rPr lang="en-GB" smtClean="0"/>
              <a:t>36</a:t>
            </a:fld>
            <a:endParaRPr lang="en-GB"/>
          </a:p>
        </p:txBody>
      </p:sp>
    </p:spTree>
    <p:extLst>
      <p:ext uri="{BB962C8B-B14F-4D97-AF65-F5344CB8AC3E}">
        <p14:creationId xmlns:p14="http://schemas.microsoft.com/office/powerpoint/2010/main" val="38571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Traditional objects are generally quite robust</a:t>
            </a:r>
          </a:p>
          <a:p>
            <a:pPr marL="171450" indent="-171450">
              <a:buFont typeface="Arial" panose="020B0604020202020204" pitchFamily="34" charset="0"/>
              <a:buChar char="•"/>
            </a:pPr>
            <a:r>
              <a:rPr lang="en-GB" dirty="0"/>
              <a:t>They are tangible, we can hold them in our hands</a:t>
            </a:r>
          </a:p>
          <a:p>
            <a:pPr marL="171450" indent="-171450">
              <a:buFont typeface="Arial" panose="020B0604020202020204" pitchFamily="34" charset="0"/>
              <a:buChar char="•"/>
            </a:pPr>
            <a:r>
              <a:rPr lang="en-GB" dirty="0"/>
              <a:t>Are generally independently understandable (if you speak</a:t>
            </a:r>
            <a:r>
              <a:rPr lang="en-GB" baseline="0" dirty="0"/>
              <a:t> the language they are written in…..)</a:t>
            </a:r>
          </a:p>
          <a:p>
            <a:pPr marL="171450" indent="-171450">
              <a:buFont typeface="Arial" panose="020B0604020202020204" pitchFamily="34" charset="0"/>
              <a:buChar char="•"/>
            </a:pPr>
            <a:r>
              <a:rPr lang="en-GB" baseline="0" dirty="0"/>
              <a:t>We are quite experienced in understanding their worth and assigning value to such objects</a:t>
            </a:r>
            <a:endParaRPr lang="en-GB" dirty="0"/>
          </a:p>
        </p:txBody>
      </p:sp>
      <p:sp>
        <p:nvSpPr>
          <p:cNvPr id="4" name="Slide Number Placeholder 3"/>
          <p:cNvSpPr>
            <a:spLocks noGrp="1"/>
          </p:cNvSpPr>
          <p:nvPr>
            <p:ph type="sldNum" sz="quarter" idx="10"/>
          </p:nvPr>
        </p:nvSpPr>
        <p:spPr/>
        <p:txBody>
          <a:bodyPr/>
          <a:lstStyle/>
          <a:p>
            <a:fld id="{DDB78E62-D3D3-48C5-9E1E-7E87691EDC5A}" type="slidenum">
              <a:rPr lang="en-GB" smtClean="0"/>
              <a:t>2</a:t>
            </a:fld>
            <a:endParaRPr lang="en-GB"/>
          </a:p>
        </p:txBody>
      </p:sp>
    </p:spTree>
    <p:extLst>
      <p:ext uri="{BB962C8B-B14F-4D97-AF65-F5344CB8AC3E}">
        <p14:creationId xmlns:p14="http://schemas.microsoft.com/office/powerpoint/2010/main" val="276844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http://www.dpconline.org/knowledge-base/tech-watch-reports</a:t>
            </a:r>
          </a:p>
        </p:txBody>
      </p:sp>
      <p:sp>
        <p:nvSpPr>
          <p:cNvPr id="4" name="Slide Number Placeholder 3"/>
          <p:cNvSpPr>
            <a:spLocks noGrp="1"/>
          </p:cNvSpPr>
          <p:nvPr>
            <p:ph type="sldNum" sz="quarter" idx="10"/>
          </p:nvPr>
        </p:nvSpPr>
        <p:spPr/>
        <p:txBody>
          <a:bodyPr/>
          <a:lstStyle/>
          <a:p>
            <a:fld id="{028BF6B2-4647-4E6B-8EA3-3CCA765D1C04}" type="slidenum">
              <a:rPr lang="en-GB" smtClean="0"/>
              <a:t>37</a:t>
            </a:fld>
            <a:endParaRPr lang="en-GB"/>
          </a:p>
        </p:txBody>
      </p:sp>
    </p:spTree>
    <p:extLst>
      <p:ext uri="{BB962C8B-B14F-4D97-AF65-F5344CB8AC3E}">
        <p14:creationId xmlns:p14="http://schemas.microsoft.com/office/powerpoint/2010/main" val="2024008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Getting Started and Making Progress: http://www.dpconline.org/events</a:t>
            </a:r>
          </a:p>
          <a:p>
            <a:endParaRPr lang="en-GB" dirty="0"/>
          </a:p>
          <a:p>
            <a:r>
              <a:rPr lang="en-GB" dirty="0"/>
              <a:t>Short videos of GS online via the Handbook: http://dpconline.org/handbook/getting-started</a:t>
            </a:r>
          </a:p>
        </p:txBody>
      </p:sp>
      <p:sp>
        <p:nvSpPr>
          <p:cNvPr id="4" name="Slide Number Placeholder 3"/>
          <p:cNvSpPr>
            <a:spLocks noGrp="1"/>
          </p:cNvSpPr>
          <p:nvPr>
            <p:ph type="sldNum" sz="quarter" idx="10"/>
          </p:nvPr>
        </p:nvSpPr>
        <p:spPr/>
        <p:txBody>
          <a:bodyPr/>
          <a:lstStyle/>
          <a:p>
            <a:fld id="{028BF6B2-4647-4E6B-8EA3-3CCA765D1C04}" type="slidenum">
              <a:rPr lang="en-GB" smtClean="0"/>
              <a:t>38</a:t>
            </a:fld>
            <a:endParaRPr lang="en-GB"/>
          </a:p>
        </p:txBody>
      </p:sp>
    </p:spTree>
    <p:extLst>
      <p:ext uri="{BB962C8B-B14F-4D97-AF65-F5344CB8AC3E}">
        <p14:creationId xmlns:p14="http://schemas.microsoft.com/office/powerpoint/2010/main" val="1656988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http://dpconline.org/handbook</a:t>
            </a:r>
          </a:p>
        </p:txBody>
      </p:sp>
      <p:sp>
        <p:nvSpPr>
          <p:cNvPr id="4" name="Slide Number Placeholder 3"/>
          <p:cNvSpPr>
            <a:spLocks noGrp="1"/>
          </p:cNvSpPr>
          <p:nvPr>
            <p:ph type="sldNum" sz="quarter" idx="10"/>
          </p:nvPr>
        </p:nvSpPr>
        <p:spPr/>
        <p:txBody>
          <a:bodyPr/>
          <a:lstStyle/>
          <a:p>
            <a:fld id="{028BF6B2-4647-4E6B-8EA3-3CCA765D1C04}" type="slidenum">
              <a:rPr lang="en-GB" smtClean="0"/>
              <a:t>39</a:t>
            </a:fld>
            <a:endParaRPr lang="en-GB"/>
          </a:p>
        </p:txBody>
      </p:sp>
    </p:spTree>
    <p:extLst>
      <p:ext uri="{BB962C8B-B14F-4D97-AF65-F5344CB8AC3E}">
        <p14:creationId xmlns:p14="http://schemas.microsoft.com/office/powerpoint/2010/main" val="3690977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Digital objects are</a:t>
            </a:r>
            <a:r>
              <a:rPr lang="en-GB" baseline="0" dirty="0"/>
              <a:t> ephemeral by their very nature</a:t>
            </a:r>
          </a:p>
          <a:p>
            <a:pPr marL="171450" indent="-171450">
              <a:buFont typeface="Arial" panose="020B0604020202020204" pitchFamily="34" charset="0"/>
              <a:buChar char="•"/>
            </a:pPr>
            <a:r>
              <a:rPr lang="en-GB" baseline="0" dirty="0"/>
              <a:t>They very susceptible to obsolescence as they are entirely dependent on the media they are stored on, the accessibility of their file format and often require documentation to use and understand them</a:t>
            </a:r>
          </a:p>
          <a:p>
            <a:pPr marL="171450" indent="-171450">
              <a:buFont typeface="Arial" panose="020B0604020202020204" pitchFamily="34" charset="0"/>
              <a:buChar char="•"/>
            </a:pPr>
            <a:r>
              <a:rPr lang="en-GB" baseline="0" dirty="0"/>
              <a:t>Managing issues such as rights can also be much more difficult, from protecting copyright to ensuring personal data is protected</a:t>
            </a:r>
          </a:p>
          <a:p>
            <a:pPr marL="171450" indent="-171450">
              <a:buFont typeface="Arial" panose="020B0604020202020204" pitchFamily="34" charset="0"/>
              <a:buChar char="•"/>
            </a:pPr>
            <a:r>
              <a:rPr lang="en-GB" baseline="0" dirty="0"/>
              <a:t>They require us to gain new skills to care for them, or for us to work with new groups of colleagues with different skills groups (particularly IT specialists)</a:t>
            </a:r>
          </a:p>
          <a:p>
            <a:pPr marL="171450" indent="-171450">
              <a:buFont typeface="Arial" panose="020B0604020202020204" pitchFamily="34" charset="0"/>
              <a:buChar char="•"/>
            </a:pPr>
            <a:r>
              <a:rPr lang="en-GB" baseline="0" dirty="0"/>
              <a:t>But they do also bring a whole host of new benefits, in particular the ability to make content accessible to users.</a:t>
            </a:r>
            <a:endParaRPr lang="en-GB" dirty="0"/>
          </a:p>
        </p:txBody>
      </p:sp>
      <p:sp>
        <p:nvSpPr>
          <p:cNvPr id="4" name="Slide Number Placeholder 3"/>
          <p:cNvSpPr>
            <a:spLocks noGrp="1"/>
          </p:cNvSpPr>
          <p:nvPr>
            <p:ph type="sldNum" sz="quarter" idx="10"/>
          </p:nvPr>
        </p:nvSpPr>
        <p:spPr/>
        <p:txBody>
          <a:bodyPr/>
          <a:lstStyle/>
          <a:p>
            <a:fld id="{DDB78E62-D3D3-48C5-9E1E-7E87691EDC5A}" type="slidenum">
              <a:rPr lang="en-GB" smtClean="0"/>
              <a:t>3</a:t>
            </a:fld>
            <a:endParaRPr lang="en-GB"/>
          </a:p>
        </p:txBody>
      </p:sp>
    </p:spTree>
    <p:extLst>
      <p:ext uri="{BB962C8B-B14F-4D97-AF65-F5344CB8AC3E}">
        <p14:creationId xmlns:p14="http://schemas.microsoft.com/office/powerpoint/2010/main" val="377113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B78E62-D3D3-48C5-9E1E-7E87691EDC5A}" type="slidenum">
              <a:rPr lang="en-GB" smtClean="0"/>
              <a:t>4</a:t>
            </a:fld>
            <a:endParaRPr lang="en-GB"/>
          </a:p>
        </p:txBody>
      </p:sp>
    </p:spTree>
    <p:extLst>
      <p:ext uri="{BB962C8B-B14F-4D97-AF65-F5344CB8AC3E}">
        <p14:creationId xmlns:p14="http://schemas.microsoft.com/office/powerpoint/2010/main" val="417157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8BF6B2-4647-4E6B-8EA3-3CCA765D1C04}" type="slidenum">
              <a:rPr lang="en-GB" smtClean="0"/>
              <a:t>5</a:t>
            </a:fld>
            <a:endParaRPr lang="en-GB"/>
          </a:p>
        </p:txBody>
      </p:sp>
    </p:spTree>
    <p:extLst>
      <p:ext uri="{BB962C8B-B14F-4D97-AF65-F5344CB8AC3E}">
        <p14:creationId xmlns:p14="http://schemas.microsoft.com/office/powerpoint/2010/main" val="54208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28BF6B2-4647-4E6B-8EA3-3CCA765D1C04}" type="slidenum">
              <a:rPr lang="en-GB" smtClean="0"/>
              <a:t>7</a:t>
            </a:fld>
            <a:endParaRPr lang="en-GB"/>
          </a:p>
        </p:txBody>
      </p:sp>
    </p:spTree>
    <p:extLst>
      <p:ext uri="{BB962C8B-B14F-4D97-AF65-F5344CB8AC3E}">
        <p14:creationId xmlns:p14="http://schemas.microsoft.com/office/powerpoint/2010/main" val="2872950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8BF6B2-4647-4E6B-8EA3-3CCA765D1C04}" type="slidenum">
              <a:rPr lang="en-GB" smtClean="0"/>
              <a:t>8</a:t>
            </a:fld>
            <a:endParaRPr lang="en-GB"/>
          </a:p>
        </p:txBody>
      </p:sp>
    </p:spTree>
    <p:extLst>
      <p:ext uri="{BB962C8B-B14F-4D97-AF65-F5344CB8AC3E}">
        <p14:creationId xmlns:p14="http://schemas.microsoft.com/office/powerpoint/2010/main" val="1167278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8BF6B2-4647-4E6B-8EA3-3CCA765D1C04}" type="slidenum">
              <a:rPr lang="en-GB" smtClean="0"/>
              <a:t>9</a:t>
            </a:fld>
            <a:endParaRPr lang="en-GB"/>
          </a:p>
        </p:txBody>
      </p:sp>
    </p:spTree>
    <p:extLst>
      <p:ext uri="{BB962C8B-B14F-4D97-AF65-F5344CB8AC3E}">
        <p14:creationId xmlns:p14="http://schemas.microsoft.com/office/powerpoint/2010/main" val="3443606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a:t>
            </a:r>
            <a:r>
              <a:rPr lang="en-GB" baseline="0" dirty="0"/>
              <a:t> it is far from perfect the Open Archival Information System model is one of the keystones of Digital Preservation. In particular it provides much of the terminology used within the field. This diagram represents it’s functional model at the highest level. As well as the key functions of an OAIS that it shows (such as Ingest, Preservation and Access) it also includes various information packages. These information packages contain the digital material to be preserved along with its accompanying metadata and within OAIS these exist in 3 different forms across the lifecycle:</a:t>
            </a:r>
          </a:p>
          <a:p>
            <a:endParaRPr lang="en-GB" baseline="0" dirty="0"/>
          </a:p>
          <a:p>
            <a:pPr marL="228600" indent="-228600">
              <a:buFont typeface="+mj-lt"/>
              <a:buAutoNum type="arabicPeriod"/>
            </a:pPr>
            <a:r>
              <a:rPr lang="en-GB" baseline="0" dirty="0"/>
              <a:t>The Submission Information Package</a:t>
            </a:r>
          </a:p>
          <a:p>
            <a:pPr marL="228600" indent="-228600">
              <a:buFont typeface="+mj-lt"/>
              <a:buAutoNum type="arabicPeriod"/>
            </a:pPr>
            <a:r>
              <a:rPr lang="en-GB" baseline="0" dirty="0"/>
              <a:t>The Archive Information Package</a:t>
            </a:r>
          </a:p>
          <a:p>
            <a:pPr marL="228600" indent="-228600">
              <a:buFont typeface="+mj-lt"/>
              <a:buAutoNum type="arabicPeriod"/>
            </a:pPr>
            <a:r>
              <a:rPr lang="en-GB" baseline="0" dirty="0"/>
              <a:t>The Dissemination Information Package</a:t>
            </a:r>
          </a:p>
          <a:p>
            <a:pPr marL="228600" indent="-228600">
              <a:buFont typeface="+mj-lt"/>
              <a:buAutoNum type="arabicPeriod"/>
            </a:pPr>
            <a:endParaRPr lang="en-GB" baseline="0" dirty="0"/>
          </a:p>
          <a:p>
            <a:pPr marL="0" indent="0">
              <a:buFont typeface="+mj-lt"/>
              <a:buNone/>
            </a:pPr>
            <a:r>
              <a:rPr lang="en-GB" dirty="0"/>
              <a:t>To accompany this functional model the OAIS also describes an information model that lays</a:t>
            </a:r>
            <a:r>
              <a:rPr lang="en-GB" baseline="0" dirty="0"/>
              <a:t> out what types of metadata (specifically called Representation Information in OAIS) should be included in the information packages to facilitate preservation.</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r>
              <a:rPr lang="en-GB" baseline="0" dirty="0"/>
              <a:t>Full OAIS Standard: https://public.ccsds.org/pubs/650x0m2.pdf</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en-GB" baseline="0" dirty="0"/>
              <a:t>Brian Lavoie’s Tech Watch Report on OAIS: http://dx.doi.org/10.7207/twr14-02</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GB" dirty="0"/>
          </a:p>
          <a:p>
            <a:pPr marL="0" indent="0">
              <a:buFont typeface="+mj-lt"/>
              <a:buNone/>
            </a:pPr>
            <a:endParaRPr lang="en-GB" dirty="0"/>
          </a:p>
        </p:txBody>
      </p:sp>
      <p:sp>
        <p:nvSpPr>
          <p:cNvPr id="4" name="Slide Number Placeholder 3"/>
          <p:cNvSpPr>
            <a:spLocks noGrp="1"/>
          </p:cNvSpPr>
          <p:nvPr>
            <p:ph type="sldNum" sz="quarter" idx="10"/>
          </p:nvPr>
        </p:nvSpPr>
        <p:spPr/>
        <p:txBody>
          <a:bodyPr/>
          <a:lstStyle/>
          <a:p>
            <a:fld id="{DDB78E62-D3D3-48C5-9E1E-7E87691EDC5A}" type="slidenum">
              <a:rPr lang="en-GB" smtClean="0"/>
              <a:t>10</a:t>
            </a:fld>
            <a:endParaRPr lang="en-GB"/>
          </a:p>
        </p:txBody>
      </p:sp>
    </p:spTree>
    <p:extLst>
      <p:ext uri="{BB962C8B-B14F-4D97-AF65-F5344CB8AC3E}">
        <p14:creationId xmlns:p14="http://schemas.microsoft.com/office/powerpoint/2010/main" val="4014243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218763-5124-4125-AF8B-924805BA2B60}" type="datetimeFigureOut">
              <a:rPr lang="en-GB" smtClean="0"/>
              <a:t>16/04/2018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67E9A0-5A4F-4945-B350-852E65DC4EBB}" type="slidenum">
              <a:rPr lang="en-GB" smtClean="0"/>
              <a:t>‹#›</a:t>
            </a:fld>
            <a:endParaRPr lang="en-GB"/>
          </a:p>
        </p:txBody>
      </p:sp>
    </p:spTree>
    <p:extLst>
      <p:ext uri="{BB962C8B-B14F-4D97-AF65-F5344CB8AC3E}">
        <p14:creationId xmlns:p14="http://schemas.microsoft.com/office/powerpoint/2010/main" val="266702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218763-5124-4125-AF8B-924805BA2B60}" type="datetimeFigureOut">
              <a:rPr lang="en-GB" smtClean="0"/>
              <a:t>16/04/2018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67E9A0-5A4F-4945-B350-852E65DC4EBB}" type="slidenum">
              <a:rPr lang="en-GB" smtClean="0"/>
              <a:t>‹#›</a:t>
            </a:fld>
            <a:endParaRPr lang="en-GB"/>
          </a:p>
        </p:txBody>
      </p:sp>
    </p:spTree>
    <p:extLst>
      <p:ext uri="{BB962C8B-B14F-4D97-AF65-F5344CB8AC3E}">
        <p14:creationId xmlns:p14="http://schemas.microsoft.com/office/powerpoint/2010/main" val="172317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218763-5124-4125-AF8B-924805BA2B60}" type="datetimeFigureOut">
              <a:rPr lang="en-GB" smtClean="0"/>
              <a:t>16/04/2018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67E9A0-5A4F-4945-B350-852E65DC4EBB}" type="slidenum">
              <a:rPr lang="en-GB" smtClean="0"/>
              <a:t>‹#›</a:t>
            </a:fld>
            <a:endParaRPr lang="en-GB"/>
          </a:p>
        </p:txBody>
      </p:sp>
    </p:spTree>
    <p:extLst>
      <p:ext uri="{BB962C8B-B14F-4D97-AF65-F5344CB8AC3E}">
        <p14:creationId xmlns:p14="http://schemas.microsoft.com/office/powerpoint/2010/main" val="3410647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218763-5124-4125-AF8B-924805BA2B60}" type="datetimeFigureOut">
              <a:rPr lang="en-GB" smtClean="0"/>
              <a:t>16/04/2018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67E9A0-5A4F-4945-B350-852E65DC4EBB}" type="slidenum">
              <a:rPr lang="en-GB" smtClean="0"/>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70912" y="0"/>
            <a:ext cx="1598488" cy="1542819"/>
          </a:xfrm>
          <a:prstGeom prst="rect">
            <a:avLst/>
          </a:prstGeom>
        </p:spPr>
      </p:pic>
    </p:spTree>
    <p:extLst>
      <p:ext uri="{BB962C8B-B14F-4D97-AF65-F5344CB8AC3E}">
        <p14:creationId xmlns:p14="http://schemas.microsoft.com/office/powerpoint/2010/main" val="257053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218763-5124-4125-AF8B-924805BA2B60}" type="datetimeFigureOut">
              <a:rPr lang="en-GB" smtClean="0"/>
              <a:t>16/04/2018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67E9A0-5A4F-4945-B350-852E65DC4EBB}" type="slidenum">
              <a:rPr lang="en-GB" smtClean="0"/>
              <a:t>‹#›</a:t>
            </a:fld>
            <a:endParaRPr lang="en-GB"/>
          </a:p>
        </p:txBody>
      </p:sp>
    </p:spTree>
    <p:extLst>
      <p:ext uri="{BB962C8B-B14F-4D97-AF65-F5344CB8AC3E}">
        <p14:creationId xmlns:p14="http://schemas.microsoft.com/office/powerpoint/2010/main" val="240661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218763-5124-4125-AF8B-924805BA2B60}" type="datetimeFigureOut">
              <a:rPr lang="en-GB" smtClean="0"/>
              <a:t>16/04/2018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67E9A0-5A4F-4945-B350-852E65DC4EBB}" type="slidenum">
              <a:rPr lang="en-GB" smtClean="0"/>
              <a:t>‹#›</a:t>
            </a:fld>
            <a:endParaRPr lang="en-GB"/>
          </a:p>
        </p:txBody>
      </p:sp>
    </p:spTree>
    <p:extLst>
      <p:ext uri="{BB962C8B-B14F-4D97-AF65-F5344CB8AC3E}">
        <p14:creationId xmlns:p14="http://schemas.microsoft.com/office/powerpoint/2010/main" val="222746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218763-5124-4125-AF8B-924805BA2B60}" type="datetimeFigureOut">
              <a:rPr lang="en-GB" smtClean="0"/>
              <a:t>16/04/2018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67E9A0-5A4F-4945-B350-852E65DC4EBB}" type="slidenum">
              <a:rPr lang="en-GB" smtClean="0"/>
              <a:t>‹#›</a:t>
            </a:fld>
            <a:endParaRPr lang="en-GB"/>
          </a:p>
        </p:txBody>
      </p:sp>
    </p:spTree>
    <p:extLst>
      <p:ext uri="{BB962C8B-B14F-4D97-AF65-F5344CB8AC3E}">
        <p14:creationId xmlns:p14="http://schemas.microsoft.com/office/powerpoint/2010/main" val="16204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218763-5124-4125-AF8B-924805BA2B60}" type="datetimeFigureOut">
              <a:rPr lang="en-GB" smtClean="0"/>
              <a:t>16/04/2018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67E9A0-5A4F-4945-B350-852E65DC4EBB}" type="slidenum">
              <a:rPr lang="en-GB" smtClean="0"/>
              <a:t>‹#›</a:t>
            </a:fld>
            <a:endParaRPr lang="en-GB"/>
          </a:p>
        </p:txBody>
      </p:sp>
    </p:spTree>
    <p:extLst>
      <p:ext uri="{BB962C8B-B14F-4D97-AF65-F5344CB8AC3E}">
        <p14:creationId xmlns:p14="http://schemas.microsoft.com/office/powerpoint/2010/main" val="3145404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8763-5124-4125-AF8B-924805BA2B60}" type="datetimeFigureOut">
              <a:rPr lang="en-GB" smtClean="0"/>
              <a:t>16/04/2018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C67E9A0-5A4F-4945-B350-852E65DC4EBB}" type="slidenum">
              <a:rPr lang="en-GB" smtClean="0"/>
              <a:t>‹#›</a:t>
            </a:fld>
            <a:endParaRPr lang="en-GB"/>
          </a:p>
        </p:txBody>
      </p:sp>
    </p:spTree>
    <p:extLst>
      <p:ext uri="{BB962C8B-B14F-4D97-AF65-F5344CB8AC3E}">
        <p14:creationId xmlns:p14="http://schemas.microsoft.com/office/powerpoint/2010/main" val="293997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218763-5124-4125-AF8B-924805BA2B60}" type="datetimeFigureOut">
              <a:rPr lang="en-GB" smtClean="0"/>
              <a:t>16/04/2018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67E9A0-5A4F-4945-B350-852E65DC4EBB}" type="slidenum">
              <a:rPr lang="en-GB" smtClean="0"/>
              <a:t>‹#›</a:t>
            </a:fld>
            <a:endParaRPr lang="en-GB"/>
          </a:p>
        </p:txBody>
      </p:sp>
    </p:spTree>
    <p:extLst>
      <p:ext uri="{BB962C8B-B14F-4D97-AF65-F5344CB8AC3E}">
        <p14:creationId xmlns:p14="http://schemas.microsoft.com/office/powerpoint/2010/main" val="3516084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218763-5124-4125-AF8B-924805BA2B60}" type="datetimeFigureOut">
              <a:rPr lang="en-GB" smtClean="0"/>
              <a:t>16/04/2018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67E9A0-5A4F-4945-B350-852E65DC4EBB}" type="slidenum">
              <a:rPr lang="en-GB" smtClean="0"/>
              <a:t>‹#›</a:t>
            </a:fld>
            <a:endParaRPr lang="en-GB"/>
          </a:p>
        </p:txBody>
      </p:sp>
    </p:spTree>
    <p:extLst>
      <p:ext uri="{BB962C8B-B14F-4D97-AF65-F5344CB8AC3E}">
        <p14:creationId xmlns:p14="http://schemas.microsoft.com/office/powerpoint/2010/main" val="3439062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18763-5124-4125-AF8B-924805BA2B60}" type="datetimeFigureOut">
              <a:rPr lang="en-GB" smtClean="0"/>
              <a:t>16/04/2018</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7E9A0-5A4F-4945-B350-852E65DC4EBB}" type="slidenum">
              <a:rPr lang="en-GB" smtClean="0"/>
              <a:t>‹#›</a:t>
            </a:fld>
            <a:endParaRPr lang="en-GB"/>
          </a:p>
        </p:txBody>
      </p:sp>
    </p:spTree>
    <p:extLst>
      <p:ext uri="{BB962C8B-B14F-4D97-AF65-F5344CB8AC3E}">
        <p14:creationId xmlns:p14="http://schemas.microsoft.com/office/powerpoint/2010/main" val="4490140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dpconline.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dpconline.org/" TargetMode="External"/><Relationship Id="rId2" Type="http://schemas.openxmlformats.org/officeDocument/2006/relationships/hyperlink" Target="mailto:sharon@dpconline.org" TargetMode="Externa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dpworkshop.org/dpm-eng/conclusion.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dcc.ac.uk/resources/curation-lifecycle-mode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924" y="3785197"/>
            <a:ext cx="3189883" cy="3078793"/>
          </a:xfrm>
          <a:prstGeom prst="rect">
            <a:avLst/>
          </a:prstGeom>
        </p:spPr>
      </p:pic>
      <p:sp>
        <p:nvSpPr>
          <p:cNvPr id="6" name="Rectangle 5"/>
          <p:cNvSpPr/>
          <p:nvPr/>
        </p:nvSpPr>
        <p:spPr>
          <a:xfrm>
            <a:off x="-28136" y="0"/>
            <a:ext cx="9172136" cy="3957916"/>
          </a:xfrm>
          <a:prstGeom prst="rect">
            <a:avLst/>
          </a:prstGeom>
          <a:solidFill>
            <a:srgbClr val="54A485"/>
          </a:solidFill>
          <a:ln w="603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8135" y="698799"/>
            <a:ext cx="9144000" cy="2387600"/>
          </a:xfrm>
        </p:spPr>
        <p:txBody>
          <a:bodyPr>
            <a:normAutofit fontScale="90000"/>
          </a:bodyPr>
          <a:lstStyle/>
          <a:p>
            <a:r>
              <a:rPr lang="en-US" dirty="0">
                <a:solidFill>
                  <a:schemeClr val="bg1"/>
                </a:solidFill>
              </a:rPr>
              <a:t>Getting Started:  An Introduction to </a:t>
            </a:r>
            <a:br>
              <a:rPr lang="en-US" dirty="0">
                <a:solidFill>
                  <a:schemeClr val="bg1"/>
                </a:solidFill>
              </a:rPr>
            </a:br>
            <a:r>
              <a:rPr lang="en-US" dirty="0">
                <a:solidFill>
                  <a:schemeClr val="bg1"/>
                </a:solidFill>
              </a:rPr>
              <a:t>Digital Preservation</a:t>
            </a:r>
            <a:endParaRPr lang="en-GB" dirty="0">
              <a:solidFill>
                <a:schemeClr val="bg1"/>
              </a:solidFill>
            </a:endParaRPr>
          </a:p>
        </p:txBody>
      </p:sp>
    </p:spTree>
    <p:extLst>
      <p:ext uri="{BB962C8B-B14F-4D97-AF65-F5344CB8AC3E}">
        <p14:creationId xmlns:p14="http://schemas.microsoft.com/office/powerpoint/2010/main" val="4057999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59" y="365126"/>
            <a:ext cx="7886700" cy="1069746"/>
          </a:xfrm>
        </p:spPr>
        <p:txBody>
          <a:bodyPr/>
          <a:lstStyle/>
          <a:p>
            <a:r>
              <a:rPr lang="en-GB" dirty="0"/>
              <a:t>DP Models: OAIS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959" y="1434872"/>
            <a:ext cx="8074081" cy="5242655"/>
          </a:xfrm>
          <a:prstGeom prst="rect">
            <a:avLst/>
          </a:prstGeom>
        </p:spPr>
      </p:pic>
    </p:spTree>
    <p:extLst>
      <p:ext uri="{BB962C8B-B14F-4D97-AF65-F5344CB8AC3E}">
        <p14:creationId xmlns:p14="http://schemas.microsoft.com/office/powerpoint/2010/main" val="3374235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217" y="216569"/>
            <a:ext cx="8238624" cy="1082841"/>
          </a:xfrm>
        </p:spPr>
        <p:txBody>
          <a:bodyPr>
            <a:normAutofit/>
          </a:bodyPr>
          <a:lstStyle/>
          <a:p>
            <a:r>
              <a:rPr lang="en-GB" sz="4000" dirty="0"/>
              <a:t>The full functional model</a:t>
            </a:r>
          </a:p>
        </p:txBody>
      </p:sp>
      <p:pic>
        <p:nvPicPr>
          <p:cNvPr id="4" name="Picture 1026" descr="oai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5714" r="5714" b="9412"/>
          <a:stretch>
            <a:fillRect/>
          </a:stretch>
        </p:blipFill>
        <p:spPr bwMode="auto">
          <a:xfrm>
            <a:off x="395536" y="1124744"/>
            <a:ext cx="8054305" cy="500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81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71" y="232778"/>
            <a:ext cx="7886700" cy="1325563"/>
          </a:xfrm>
        </p:spPr>
        <p:txBody>
          <a:bodyPr>
            <a:normAutofit/>
          </a:bodyPr>
          <a:lstStyle/>
          <a:p>
            <a:r>
              <a:rPr lang="en-GB" sz="4000" dirty="0"/>
              <a:t>The OAIS Information Model</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00" t="24208" r="20462" b="11507"/>
          <a:stretch/>
        </p:blipFill>
        <p:spPr bwMode="auto">
          <a:xfrm>
            <a:off x="568492" y="1329742"/>
            <a:ext cx="7873917" cy="496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324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E5F3-BA81-4983-96BE-39560C6D9CF6}"/>
              </a:ext>
            </a:extLst>
          </p:cNvPr>
          <p:cNvSpPr>
            <a:spLocks noGrp="1"/>
          </p:cNvSpPr>
          <p:nvPr>
            <p:ph type="title"/>
          </p:nvPr>
        </p:nvSpPr>
        <p:spPr>
          <a:xfrm>
            <a:off x="628650" y="317000"/>
            <a:ext cx="7886700" cy="1325563"/>
          </a:xfrm>
        </p:spPr>
        <p:txBody>
          <a:bodyPr>
            <a:normAutofit/>
          </a:bodyPr>
          <a:lstStyle/>
          <a:p>
            <a:r>
              <a:rPr lang="en-GB" sz="3600" dirty="0"/>
              <a:t>How do you measure compliance?</a:t>
            </a:r>
          </a:p>
        </p:txBody>
      </p:sp>
      <p:pic>
        <p:nvPicPr>
          <p:cNvPr id="5" name="Content Placeholder 4">
            <a:extLst>
              <a:ext uri="{FF2B5EF4-FFF2-40B4-BE49-F238E27FC236}">
                <a16:creationId xmlns:a16="http://schemas.microsoft.com/office/drawing/2014/main" id="{2F6C4E1D-086E-427C-8B96-C26852AD48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8709" y="1825625"/>
            <a:ext cx="3016927" cy="4351338"/>
          </a:xfrm>
        </p:spPr>
      </p:pic>
      <p:sp>
        <p:nvSpPr>
          <p:cNvPr id="6" name="TextBox 5">
            <a:extLst>
              <a:ext uri="{FF2B5EF4-FFF2-40B4-BE49-F238E27FC236}">
                <a16:creationId xmlns:a16="http://schemas.microsoft.com/office/drawing/2014/main" id="{4C3FB04E-8E21-497F-8DF4-227C1A078B2A}"/>
              </a:ext>
            </a:extLst>
          </p:cNvPr>
          <p:cNvSpPr txBox="1"/>
          <p:nvPr/>
        </p:nvSpPr>
        <p:spPr>
          <a:xfrm>
            <a:off x="4211053" y="1642563"/>
            <a:ext cx="4304297" cy="4801314"/>
          </a:xfrm>
          <a:prstGeom prst="rect">
            <a:avLst/>
          </a:prstGeom>
          <a:noFill/>
        </p:spPr>
        <p:txBody>
          <a:bodyPr wrap="square" rtlCol="0">
            <a:spAutoFit/>
          </a:bodyPr>
          <a:lstStyle/>
          <a:p>
            <a:r>
              <a:rPr lang="en-GB" sz="3200" dirty="0"/>
              <a:t>Certification</a:t>
            </a:r>
          </a:p>
          <a:p>
            <a:pPr marL="285750" indent="-285750">
              <a:buFont typeface="Arial" panose="020B0604020202020204" pitchFamily="34" charset="0"/>
              <a:buChar char="•"/>
            </a:pPr>
            <a:r>
              <a:rPr lang="en-GB" sz="2800" dirty="0" err="1"/>
              <a:t>CoreTrustSeal</a:t>
            </a:r>
            <a:endParaRPr lang="en-GB" sz="2800" dirty="0"/>
          </a:p>
          <a:p>
            <a:pPr marL="285750" indent="-285750">
              <a:buFont typeface="Arial" panose="020B0604020202020204" pitchFamily="34" charset="0"/>
              <a:buChar char="•"/>
            </a:pPr>
            <a:r>
              <a:rPr lang="en-GB" sz="2800" dirty="0"/>
              <a:t>ISO 16363</a:t>
            </a:r>
          </a:p>
          <a:p>
            <a:pPr marL="285750" indent="-285750">
              <a:buFont typeface="Arial" panose="020B0604020202020204" pitchFamily="34" charset="0"/>
              <a:buChar char="•"/>
            </a:pPr>
            <a:r>
              <a:rPr lang="en-GB" sz="2800" dirty="0"/>
              <a:t>DIN 31644</a:t>
            </a:r>
          </a:p>
          <a:p>
            <a:pPr marL="285750" indent="-285750">
              <a:buFont typeface="Arial" panose="020B0604020202020204" pitchFamily="34" charset="0"/>
              <a:buChar char="•"/>
            </a:pPr>
            <a:endParaRPr lang="en-GB" sz="2800" dirty="0"/>
          </a:p>
          <a:p>
            <a:r>
              <a:rPr lang="en-GB" sz="3200" dirty="0"/>
              <a:t>Maturity Modelling</a:t>
            </a:r>
          </a:p>
          <a:p>
            <a:pPr marL="285750" indent="-285750">
              <a:buFont typeface="Arial" panose="020B0604020202020204" pitchFamily="34" charset="0"/>
              <a:buChar char="•"/>
            </a:pPr>
            <a:r>
              <a:rPr lang="en-GB" sz="2800" dirty="0"/>
              <a:t>NDSA Levels</a:t>
            </a:r>
          </a:p>
          <a:p>
            <a:pPr marL="285750" indent="-285750">
              <a:buFont typeface="Arial" panose="020B0604020202020204" pitchFamily="34" charset="0"/>
              <a:buChar char="•"/>
            </a:pPr>
            <a:r>
              <a:rPr lang="en-GB" sz="2800" dirty="0"/>
              <a:t>DPCMM</a:t>
            </a:r>
          </a:p>
          <a:p>
            <a:pPr marL="285750" indent="-285750">
              <a:buFont typeface="Arial" panose="020B0604020202020204" pitchFamily="34" charset="0"/>
              <a:buChar char="•"/>
            </a:pPr>
            <a:r>
              <a:rPr lang="en-GB" sz="2800" dirty="0"/>
              <a:t>5 Organizational Stages</a:t>
            </a:r>
          </a:p>
          <a:p>
            <a:pPr marL="285750" indent="-285750">
              <a:buFont typeface="Arial" panose="020B0604020202020204" pitchFamily="34" charset="0"/>
              <a:buChar char="•"/>
            </a:pPr>
            <a:r>
              <a:rPr lang="en-GB" sz="2800" dirty="0"/>
              <a:t>E-ARK Maturity Model</a:t>
            </a:r>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2133949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05BE-D521-41A6-A177-140544481B5A}"/>
              </a:ext>
            </a:extLst>
          </p:cNvPr>
          <p:cNvSpPr>
            <a:spLocks noGrp="1"/>
          </p:cNvSpPr>
          <p:nvPr>
            <p:ph type="title"/>
          </p:nvPr>
        </p:nvSpPr>
        <p:spPr/>
        <p:txBody>
          <a:bodyPr/>
          <a:lstStyle/>
          <a:p>
            <a:r>
              <a:rPr lang="en-GB" dirty="0"/>
              <a:t>Some More Standards….</a:t>
            </a:r>
          </a:p>
        </p:txBody>
      </p:sp>
      <p:pic>
        <p:nvPicPr>
          <p:cNvPr id="8" name="Content Placeholder 7">
            <a:extLst>
              <a:ext uri="{FF2B5EF4-FFF2-40B4-BE49-F238E27FC236}">
                <a16:creationId xmlns:a16="http://schemas.microsoft.com/office/drawing/2014/main" id="{7D5CA08B-623A-4E61-9C71-19FAA53519D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1839114"/>
            <a:ext cx="7886700" cy="4324359"/>
          </a:xfrm>
        </p:spPr>
      </p:pic>
    </p:spTree>
    <p:extLst>
      <p:ext uri="{BB962C8B-B14F-4D97-AF65-F5344CB8AC3E}">
        <p14:creationId xmlns:p14="http://schemas.microsoft.com/office/powerpoint/2010/main" val="2271370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33BBB-549C-494A-8095-EA044D29DB37}"/>
              </a:ext>
            </a:extLst>
          </p:cNvPr>
          <p:cNvSpPr>
            <a:spLocks noGrp="1"/>
          </p:cNvSpPr>
          <p:nvPr>
            <p:ph type="title"/>
          </p:nvPr>
        </p:nvSpPr>
        <p:spPr/>
        <p:txBody>
          <a:bodyPr/>
          <a:lstStyle/>
          <a:p>
            <a:r>
              <a:rPr lang="en-GB" dirty="0"/>
              <a:t>Why Do We Need Standards?</a:t>
            </a:r>
          </a:p>
        </p:txBody>
      </p:sp>
      <p:pic>
        <p:nvPicPr>
          <p:cNvPr id="4" name="Content Placeholder 4">
            <a:extLst>
              <a:ext uri="{FF2B5EF4-FFF2-40B4-BE49-F238E27FC236}">
                <a16:creationId xmlns:a16="http://schemas.microsoft.com/office/drawing/2014/main" id="{F6F040E2-7F5D-4404-8A01-1B3C052CF73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66083" y="1942927"/>
            <a:ext cx="3259359" cy="3471284"/>
          </a:xfrm>
        </p:spPr>
      </p:pic>
      <p:sp>
        <p:nvSpPr>
          <p:cNvPr id="5" name="TextBox 4">
            <a:extLst>
              <a:ext uri="{FF2B5EF4-FFF2-40B4-BE49-F238E27FC236}">
                <a16:creationId xmlns:a16="http://schemas.microsoft.com/office/drawing/2014/main" id="{186DDF56-A5F3-41FB-B0E9-C16CA552D51A}"/>
              </a:ext>
            </a:extLst>
          </p:cNvPr>
          <p:cNvSpPr txBox="1"/>
          <p:nvPr/>
        </p:nvSpPr>
        <p:spPr>
          <a:xfrm>
            <a:off x="372978" y="1443789"/>
            <a:ext cx="4993105" cy="5493812"/>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GB" altLang="en-US" sz="2800" dirty="0">
                <a:solidFill>
                  <a:srgbClr val="000000"/>
                </a:solidFill>
              </a:rPr>
              <a:t>Provide a common understanding and approach</a:t>
            </a:r>
          </a:p>
          <a:p>
            <a:pPr marL="457200" indent="-457200">
              <a:spcAft>
                <a:spcPts val="600"/>
              </a:spcAft>
              <a:buFont typeface="Arial" panose="020B0604020202020204" pitchFamily="34" charset="0"/>
              <a:buChar char="•"/>
            </a:pPr>
            <a:r>
              <a:rPr lang="en-GB" altLang="en-US" sz="2800" dirty="0">
                <a:solidFill>
                  <a:srgbClr val="000000"/>
                </a:solidFill>
              </a:rPr>
              <a:t>Allow us to share experiences, collaborate and build on the work of others</a:t>
            </a:r>
          </a:p>
          <a:p>
            <a:pPr marL="457200" indent="-457200">
              <a:spcAft>
                <a:spcPts val="600"/>
              </a:spcAft>
              <a:buFont typeface="Arial" panose="020B0604020202020204" pitchFamily="34" charset="0"/>
              <a:buChar char="•"/>
            </a:pPr>
            <a:r>
              <a:rPr lang="en-GB" altLang="en-US" sz="2800" dirty="0">
                <a:solidFill>
                  <a:srgbClr val="000000"/>
                </a:solidFill>
              </a:rPr>
              <a:t>Help b</a:t>
            </a:r>
            <a:r>
              <a:rPr lang="en-GB" sz="2800" dirty="0">
                <a:solidFill>
                  <a:srgbClr val="000000"/>
                </a:solidFill>
              </a:rPr>
              <a:t>uild sustainable systems and operating    models</a:t>
            </a:r>
          </a:p>
          <a:p>
            <a:pPr marL="457200" indent="-457200">
              <a:spcAft>
                <a:spcPts val="600"/>
              </a:spcAft>
              <a:buFont typeface="Arial" panose="020B0604020202020204" pitchFamily="34" charset="0"/>
              <a:buChar char="•"/>
            </a:pPr>
            <a:r>
              <a:rPr lang="en-GB" sz="2800" dirty="0">
                <a:solidFill>
                  <a:srgbClr val="000000"/>
                </a:solidFill>
              </a:rPr>
              <a:t>Accelerate capability-building</a:t>
            </a:r>
          </a:p>
          <a:p>
            <a:pPr marL="457200" indent="-457200">
              <a:spcAft>
                <a:spcPts val="600"/>
              </a:spcAft>
              <a:buFont typeface="Arial" panose="020B0604020202020204" pitchFamily="34" charset="0"/>
              <a:buChar char="•"/>
            </a:pPr>
            <a:r>
              <a:rPr lang="en-GB" altLang="en-US" sz="2800" dirty="0">
                <a:solidFill>
                  <a:srgbClr val="000000"/>
                </a:solidFill>
              </a:rPr>
              <a:t>Help to build trust in our services</a:t>
            </a:r>
          </a:p>
          <a:p>
            <a:endParaRPr lang="en-GB" dirty="0"/>
          </a:p>
        </p:txBody>
      </p:sp>
    </p:spTree>
    <p:extLst>
      <p:ext uri="{BB962C8B-B14F-4D97-AF65-F5344CB8AC3E}">
        <p14:creationId xmlns:p14="http://schemas.microsoft.com/office/powerpoint/2010/main" val="3383186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ECBF4-E80A-45C5-8C73-516B22FD6952}"/>
              </a:ext>
            </a:extLst>
          </p:cNvPr>
          <p:cNvSpPr>
            <a:spLocks noGrp="1"/>
          </p:cNvSpPr>
          <p:nvPr>
            <p:ph type="title"/>
          </p:nvPr>
        </p:nvSpPr>
        <p:spPr/>
        <p:txBody>
          <a:bodyPr/>
          <a:lstStyle/>
          <a:p>
            <a:r>
              <a:rPr lang="en-GB" dirty="0"/>
              <a:t>Metadata Standards</a:t>
            </a:r>
          </a:p>
        </p:txBody>
      </p:sp>
      <p:sp>
        <p:nvSpPr>
          <p:cNvPr id="3" name="Content Placeholder 2">
            <a:extLst>
              <a:ext uri="{FF2B5EF4-FFF2-40B4-BE49-F238E27FC236}">
                <a16:creationId xmlns:a16="http://schemas.microsoft.com/office/drawing/2014/main" id="{883F9990-14FD-4A9B-ABCA-4ECC7561EA09}"/>
              </a:ext>
            </a:extLst>
          </p:cNvPr>
          <p:cNvSpPr>
            <a:spLocks noGrp="1"/>
          </p:cNvSpPr>
          <p:nvPr>
            <p:ph idx="1"/>
          </p:nvPr>
        </p:nvSpPr>
        <p:spPr>
          <a:xfrm>
            <a:off x="3898232" y="1825625"/>
            <a:ext cx="4617118" cy="4351338"/>
          </a:xfrm>
        </p:spPr>
        <p:txBody>
          <a:bodyPr/>
          <a:lstStyle/>
          <a:p>
            <a:pPr>
              <a:spcBef>
                <a:spcPct val="0"/>
              </a:spcBef>
              <a:spcAft>
                <a:spcPts val="600"/>
              </a:spcAft>
              <a:buFontTx/>
              <a:buChar char="•"/>
              <a:defRPr/>
            </a:pPr>
            <a:r>
              <a:rPr lang="en-GB" sz="3200" dirty="0">
                <a:solidFill>
                  <a:srgbClr val="000000"/>
                </a:solidFill>
                <a:latin typeface="Gill Sans MT" pitchFamily="34" charset="0"/>
              </a:rPr>
              <a:t>PREMIS</a:t>
            </a:r>
          </a:p>
          <a:p>
            <a:pPr>
              <a:spcBef>
                <a:spcPct val="0"/>
              </a:spcBef>
              <a:spcAft>
                <a:spcPts val="600"/>
              </a:spcAft>
              <a:buFontTx/>
              <a:buChar char="•"/>
              <a:defRPr/>
            </a:pPr>
            <a:r>
              <a:rPr lang="en-GB" sz="3200" dirty="0">
                <a:solidFill>
                  <a:srgbClr val="000000"/>
                </a:solidFill>
                <a:latin typeface="Gill Sans MT" pitchFamily="34" charset="0"/>
              </a:rPr>
              <a:t>METS</a:t>
            </a:r>
          </a:p>
          <a:p>
            <a:pPr>
              <a:spcBef>
                <a:spcPct val="0"/>
              </a:spcBef>
              <a:spcAft>
                <a:spcPts val="600"/>
              </a:spcAft>
              <a:buFontTx/>
              <a:buChar char="•"/>
              <a:defRPr/>
            </a:pPr>
            <a:r>
              <a:rPr lang="en-GB" sz="3200" dirty="0">
                <a:solidFill>
                  <a:srgbClr val="000000"/>
                </a:solidFill>
                <a:latin typeface="Gill Sans MT" pitchFamily="34" charset="0"/>
              </a:rPr>
              <a:t>Domain-specific, e.g. MARC, ISAD(G)</a:t>
            </a:r>
          </a:p>
          <a:p>
            <a:pPr>
              <a:spcBef>
                <a:spcPct val="0"/>
              </a:spcBef>
              <a:spcAft>
                <a:spcPts val="600"/>
              </a:spcAft>
              <a:buFontTx/>
              <a:buChar char="•"/>
              <a:defRPr/>
            </a:pPr>
            <a:r>
              <a:rPr lang="en-GB" sz="3200" dirty="0">
                <a:solidFill>
                  <a:srgbClr val="000000"/>
                </a:solidFill>
                <a:latin typeface="Gill Sans MT" pitchFamily="34" charset="0"/>
              </a:rPr>
              <a:t>Type-specific, e.g. Z39.87, DDI</a:t>
            </a:r>
          </a:p>
          <a:p>
            <a:pPr>
              <a:spcBef>
                <a:spcPct val="0"/>
              </a:spcBef>
              <a:spcAft>
                <a:spcPts val="600"/>
              </a:spcAft>
              <a:buFontTx/>
              <a:buChar char="•"/>
              <a:defRPr/>
            </a:pPr>
            <a:r>
              <a:rPr lang="en-GB" sz="3200" dirty="0">
                <a:solidFill>
                  <a:srgbClr val="000000"/>
                </a:solidFill>
                <a:latin typeface="Gill Sans MT" pitchFamily="34" charset="0"/>
              </a:rPr>
              <a:t>Container formats, e.g. </a:t>
            </a:r>
            <a:r>
              <a:rPr lang="en-GB" sz="3200" dirty="0" err="1">
                <a:solidFill>
                  <a:srgbClr val="000000"/>
                </a:solidFill>
                <a:latin typeface="Gill Sans MT" pitchFamily="34" charset="0"/>
              </a:rPr>
              <a:t>BagIt</a:t>
            </a:r>
            <a:r>
              <a:rPr lang="en-GB" sz="3200" dirty="0">
                <a:solidFill>
                  <a:srgbClr val="000000"/>
                </a:solidFill>
                <a:latin typeface="Gill Sans MT" pitchFamily="34" charset="0"/>
              </a:rPr>
              <a:t>, MPEG-21, WARC</a:t>
            </a:r>
          </a:p>
          <a:p>
            <a:pPr marL="0" indent="0">
              <a:buNone/>
            </a:pPr>
            <a:endParaRPr lang="en-GB" dirty="0"/>
          </a:p>
        </p:txBody>
      </p:sp>
      <p:pic>
        <p:nvPicPr>
          <p:cNvPr id="5" name="Picture 4">
            <a:extLst>
              <a:ext uri="{FF2B5EF4-FFF2-40B4-BE49-F238E27FC236}">
                <a16:creationId xmlns:a16="http://schemas.microsoft.com/office/drawing/2014/main" id="{93758FB2-D068-4178-A40C-E06C67F8FB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921" y="1825625"/>
            <a:ext cx="3110413" cy="4090737"/>
          </a:xfrm>
          <a:prstGeom prst="rect">
            <a:avLst/>
          </a:prstGeom>
        </p:spPr>
      </p:pic>
    </p:spTree>
    <p:extLst>
      <p:ext uri="{BB962C8B-B14F-4D97-AF65-F5344CB8AC3E}">
        <p14:creationId xmlns:p14="http://schemas.microsoft.com/office/powerpoint/2010/main" val="3508219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BB357-0EC7-4B6D-A0B5-486E9F0BEBC6}"/>
              </a:ext>
            </a:extLst>
          </p:cNvPr>
          <p:cNvSpPr>
            <a:spLocks noGrp="1"/>
          </p:cNvSpPr>
          <p:nvPr>
            <p:ph type="title"/>
          </p:nvPr>
        </p:nvSpPr>
        <p:spPr/>
        <p:txBody>
          <a:bodyPr/>
          <a:lstStyle/>
          <a:p>
            <a:r>
              <a:rPr lang="en-GB" dirty="0"/>
              <a:t>File Formats</a:t>
            </a:r>
          </a:p>
        </p:txBody>
      </p:sp>
      <p:sp>
        <p:nvSpPr>
          <p:cNvPr id="3" name="Content Placeholder 2">
            <a:extLst>
              <a:ext uri="{FF2B5EF4-FFF2-40B4-BE49-F238E27FC236}">
                <a16:creationId xmlns:a16="http://schemas.microsoft.com/office/drawing/2014/main" id="{140C8334-CDA2-4E7F-ADB2-46F999712397}"/>
              </a:ext>
            </a:extLst>
          </p:cNvPr>
          <p:cNvSpPr>
            <a:spLocks noGrp="1"/>
          </p:cNvSpPr>
          <p:nvPr>
            <p:ph idx="1"/>
          </p:nvPr>
        </p:nvSpPr>
        <p:spPr>
          <a:xfrm>
            <a:off x="628650" y="1825625"/>
            <a:ext cx="4869782" cy="4351338"/>
          </a:xfrm>
        </p:spPr>
        <p:txBody>
          <a:bodyPr>
            <a:normAutofit lnSpcReduction="10000"/>
          </a:bodyPr>
          <a:lstStyle/>
          <a:p>
            <a:pPr>
              <a:spcBef>
                <a:spcPct val="0"/>
              </a:spcBef>
              <a:spcAft>
                <a:spcPts val="600"/>
              </a:spcAft>
              <a:buFontTx/>
              <a:buChar char="•"/>
              <a:defRPr/>
            </a:pPr>
            <a:r>
              <a:rPr lang="en-GB" dirty="0">
                <a:solidFill>
                  <a:srgbClr val="000000"/>
                </a:solidFill>
                <a:latin typeface="Gill Sans MT" pitchFamily="34" charset="0"/>
                <a:ea typeface="Verdana" pitchFamily="34" charset="0"/>
                <a:cs typeface="Verdana" pitchFamily="34" charset="0"/>
              </a:rPr>
              <a:t>Open Document Format &amp; Office Open XML</a:t>
            </a:r>
          </a:p>
          <a:p>
            <a:pPr>
              <a:spcBef>
                <a:spcPct val="0"/>
              </a:spcBef>
              <a:spcAft>
                <a:spcPts val="600"/>
              </a:spcAft>
              <a:buFontTx/>
              <a:buChar char="•"/>
              <a:defRPr/>
            </a:pPr>
            <a:r>
              <a:rPr lang="en-GB" dirty="0">
                <a:solidFill>
                  <a:srgbClr val="000000"/>
                </a:solidFill>
                <a:latin typeface="Gill Sans MT" pitchFamily="34" charset="0"/>
                <a:ea typeface="Verdana" pitchFamily="34" charset="0"/>
                <a:cs typeface="Verdana" pitchFamily="34" charset="0"/>
              </a:rPr>
              <a:t>JPEG-2000</a:t>
            </a:r>
          </a:p>
          <a:p>
            <a:pPr>
              <a:spcBef>
                <a:spcPct val="0"/>
              </a:spcBef>
              <a:spcAft>
                <a:spcPts val="600"/>
              </a:spcAft>
              <a:buFontTx/>
              <a:buChar char="•"/>
              <a:defRPr/>
            </a:pPr>
            <a:r>
              <a:rPr lang="en-GB" dirty="0">
                <a:solidFill>
                  <a:srgbClr val="000000"/>
                </a:solidFill>
                <a:latin typeface="Gill Sans MT" pitchFamily="34" charset="0"/>
                <a:ea typeface="Verdana" pitchFamily="34" charset="0"/>
                <a:cs typeface="Verdana" pitchFamily="34" charset="0"/>
              </a:rPr>
              <a:t>PDF/A </a:t>
            </a:r>
          </a:p>
          <a:p>
            <a:pPr>
              <a:spcBef>
                <a:spcPct val="0"/>
              </a:spcBef>
              <a:spcAft>
                <a:spcPts val="600"/>
              </a:spcAft>
              <a:buFontTx/>
              <a:buChar char="•"/>
              <a:defRPr/>
            </a:pPr>
            <a:r>
              <a:rPr lang="en-GB" dirty="0">
                <a:solidFill>
                  <a:srgbClr val="000000"/>
                </a:solidFill>
                <a:latin typeface="Gill Sans MT" pitchFamily="34" charset="0"/>
                <a:ea typeface="Verdana" pitchFamily="34" charset="0"/>
                <a:cs typeface="Verdana" pitchFamily="34" charset="0"/>
              </a:rPr>
              <a:t>TIFF</a:t>
            </a:r>
          </a:p>
          <a:p>
            <a:pPr>
              <a:spcBef>
                <a:spcPct val="0"/>
              </a:spcBef>
              <a:spcAft>
                <a:spcPts val="600"/>
              </a:spcAft>
              <a:buFontTx/>
              <a:buChar char="•"/>
              <a:defRPr/>
            </a:pPr>
            <a:r>
              <a:rPr lang="en-GB" dirty="0">
                <a:solidFill>
                  <a:srgbClr val="000000"/>
                </a:solidFill>
                <a:latin typeface="Gill Sans MT" pitchFamily="34" charset="0"/>
                <a:ea typeface="Verdana" pitchFamily="34" charset="0"/>
                <a:cs typeface="Verdana" pitchFamily="34" charset="0"/>
              </a:rPr>
              <a:t>Industry Foundation Classes for BIM</a:t>
            </a:r>
          </a:p>
          <a:p>
            <a:pPr>
              <a:spcBef>
                <a:spcPct val="0"/>
              </a:spcBef>
              <a:spcAft>
                <a:spcPts val="600"/>
              </a:spcAft>
              <a:buFontTx/>
              <a:buChar char="•"/>
              <a:defRPr/>
            </a:pPr>
            <a:r>
              <a:rPr lang="en-GB" dirty="0">
                <a:solidFill>
                  <a:srgbClr val="000000"/>
                </a:solidFill>
                <a:latin typeface="Gill Sans MT" pitchFamily="34" charset="0"/>
                <a:ea typeface="Verdana" pitchFamily="34" charset="0"/>
                <a:cs typeface="Verdana" pitchFamily="34" charset="0"/>
              </a:rPr>
              <a:t>STEP: Standard for the Exchange of Product model data (ISO 10303)</a:t>
            </a:r>
          </a:p>
          <a:p>
            <a:pPr marL="0" indent="0">
              <a:spcBef>
                <a:spcPct val="0"/>
              </a:spcBef>
              <a:spcAft>
                <a:spcPts val="600"/>
              </a:spcAft>
              <a:buNone/>
              <a:defRPr/>
            </a:pPr>
            <a:endParaRPr lang="en-GB" dirty="0">
              <a:solidFill>
                <a:srgbClr val="000000"/>
              </a:solidFill>
              <a:latin typeface="Gill Sans MT" pitchFamily="34" charset="0"/>
              <a:ea typeface="Verdana" pitchFamily="34" charset="0"/>
              <a:cs typeface="Verdana" pitchFamily="34" charset="0"/>
            </a:endParaRPr>
          </a:p>
          <a:p>
            <a:endParaRPr lang="en-GB" dirty="0"/>
          </a:p>
        </p:txBody>
      </p:sp>
      <p:pic>
        <p:nvPicPr>
          <p:cNvPr id="5" name="Picture 4">
            <a:extLst>
              <a:ext uri="{FF2B5EF4-FFF2-40B4-BE49-F238E27FC236}">
                <a16:creationId xmlns:a16="http://schemas.microsoft.com/office/drawing/2014/main" id="{C8112741-BB50-4AFC-A66C-B85E3ECD81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0943" y="2219368"/>
            <a:ext cx="3605366" cy="3957595"/>
          </a:xfrm>
          <a:prstGeom prst="rect">
            <a:avLst/>
          </a:prstGeom>
        </p:spPr>
      </p:pic>
    </p:spTree>
    <p:extLst>
      <p:ext uri="{BB962C8B-B14F-4D97-AF65-F5344CB8AC3E}">
        <p14:creationId xmlns:p14="http://schemas.microsoft.com/office/powerpoint/2010/main" val="3776203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2CFF-C52B-4C50-8365-7A97508A5A80}"/>
              </a:ext>
            </a:extLst>
          </p:cNvPr>
          <p:cNvSpPr>
            <a:spLocks noGrp="1"/>
          </p:cNvSpPr>
          <p:nvPr>
            <p:ph type="title"/>
          </p:nvPr>
        </p:nvSpPr>
        <p:spPr/>
        <p:txBody>
          <a:bodyPr/>
          <a:lstStyle/>
          <a:p>
            <a:r>
              <a:rPr lang="en-GB" dirty="0"/>
              <a:t>Cost Models</a:t>
            </a:r>
          </a:p>
        </p:txBody>
      </p:sp>
      <p:sp>
        <p:nvSpPr>
          <p:cNvPr id="3" name="Content Placeholder 2">
            <a:extLst>
              <a:ext uri="{FF2B5EF4-FFF2-40B4-BE49-F238E27FC236}">
                <a16:creationId xmlns:a16="http://schemas.microsoft.com/office/drawing/2014/main" id="{9B35D506-6570-4A4B-9326-3911D4DB7EFD}"/>
              </a:ext>
            </a:extLst>
          </p:cNvPr>
          <p:cNvSpPr>
            <a:spLocks noGrp="1"/>
          </p:cNvSpPr>
          <p:nvPr>
            <p:ph idx="1"/>
          </p:nvPr>
        </p:nvSpPr>
        <p:spPr>
          <a:xfrm>
            <a:off x="4221581" y="2201778"/>
            <a:ext cx="4075697" cy="3902995"/>
          </a:xfrm>
        </p:spPr>
        <p:txBody>
          <a:bodyPr>
            <a:normAutofit/>
          </a:bodyPr>
          <a:lstStyle/>
          <a:p>
            <a:pPr>
              <a:spcBef>
                <a:spcPct val="0"/>
              </a:spcBef>
              <a:spcAft>
                <a:spcPts val="600"/>
              </a:spcAft>
              <a:buFontTx/>
              <a:buChar char="•"/>
              <a:defRPr/>
            </a:pPr>
            <a:r>
              <a:rPr lang="en-GB" sz="3600" dirty="0">
                <a:solidFill>
                  <a:srgbClr val="000000"/>
                </a:solidFill>
              </a:rPr>
              <a:t> Keeping Research Data Safe (1 and 2)</a:t>
            </a:r>
          </a:p>
          <a:p>
            <a:pPr>
              <a:spcBef>
                <a:spcPct val="0"/>
              </a:spcBef>
              <a:spcAft>
                <a:spcPts val="600"/>
              </a:spcAft>
              <a:buFontTx/>
              <a:buChar char="•"/>
              <a:defRPr/>
            </a:pPr>
            <a:r>
              <a:rPr lang="en-GB" sz="3600" dirty="0">
                <a:solidFill>
                  <a:srgbClr val="000000"/>
                </a:solidFill>
              </a:rPr>
              <a:t> LIFE project (1-3)</a:t>
            </a:r>
          </a:p>
          <a:p>
            <a:pPr>
              <a:spcBef>
                <a:spcPct val="0"/>
              </a:spcBef>
              <a:spcAft>
                <a:spcPts val="600"/>
              </a:spcAft>
              <a:buFontTx/>
              <a:buChar char="•"/>
              <a:defRPr/>
            </a:pPr>
            <a:r>
              <a:rPr lang="en-GB" sz="3600" dirty="0">
                <a:solidFill>
                  <a:srgbClr val="000000"/>
                </a:solidFill>
              </a:rPr>
              <a:t> 4C project and survey of existing costs models</a:t>
            </a:r>
          </a:p>
        </p:txBody>
      </p:sp>
      <p:pic>
        <p:nvPicPr>
          <p:cNvPr id="5" name="Picture 4">
            <a:extLst>
              <a:ext uri="{FF2B5EF4-FFF2-40B4-BE49-F238E27FC236}">
                <a16:creationId xmlns:a16="http://schemas.microsoft.com/office/drawing/2014/main" id="{1915A8E5-3E12-4B41-AEE9-870DAAD55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52" y="1690689"/>
            <a:ext cx="3576057" cy="4186989"/>
          </a:xfrm>
          <a:prstGeom prst="rect">
            <a:avLst/>
          </a:prstGeom>
        </p:spPr>
      </p:pic>
    </p:spTree>
    <p:extLst>
      <p:ext uri="{BB962C8B-B14F-4D97-AF65-F5344CB8AC3E}">
        <p14:creationId xmlns:p14="http://schemas.microsoft.com/office/powerpoint/2010/main" val="228178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A165A-2566-42EF-9531-3776D11A0FBE}"/>
              </a:ext>
            </a:extLst>
          </p:cNvPr>
          <p:cNvSpPr>
            <a:spLocks noGrp="1"/>
          </p:cNvSpPr>
          <p:nvPr>
            <p:ph type="title"/>
          </p:nvPr>
        </p:nvSpPr>
        <p:spPr/>
        <p:txBody>
          <a:bodyPr/>
          <a:lstStyle/>
          <a:p>
            <a:r>
              <a:rPr lang="en-GB" dirty="0"/>
              <a:t>Local Standards</a:t>
            </a:r>
          </a:p>
        </p:txBody>
      </p:sp>
      <p:sp>
        <p:nvSpPr>
          <p:cNvPr id="3" name="Content Placeholder 2">
            <a:extLst>
              <a:ext uri="{FF2B5EF4-FFF2-40B4-BE49-F238E27FC236}">
                <a16:creationId xmlns:a16="http://schemas.microsoft.com/office/drawing/2014/main" id="{1F75D9E1-F729-43E8-A74B-D502B93517B4}"/>
              </a:ext>
            </a:extLst>
          </p:cNvPr>
          <p:cNvSpPr>
            <a:spLocks noGrp="1"/>
          </p:cNvSpPr>
          <p:nvPr>
            <p:ph idx="1"/>
          </p:nvPr>
        </p:nvSpPr>
        <p:spPr>
          <a:xfrm>
            <a:off x="501500" y="1664536"/>
            <a:ext cx="3865964" cy="4512427"/>
          </a:xfrm>
        </p:spPr>
        <p:txBody>
          <a:bodyPr/>
          <a:lstStyle/>
          <a:p>
            <a:pPr>
              <a:spcBef>
                <a:spcPct val="0"/>
              </a:spcBef>
              <a:spcAft>
                <a:spcPts val="600"/>
              </a:spcAft>
            </a:pPr>
            <a:endParaRPr lang="en-GB" altLang="en-US" dirty="0">
              <a:solidFill>
                <a:srgbClr val="000000"/>
              </a:solidFill>
              <a:latin typeface="Gill Sans MT" pitchFamily="34" charset="0"/>
            </a:endParaRPr>
          </a:p>
          <a:p>
            <a:pPr>
              <a:spcBef>
                <a:spcPct val="0"/>
              </a:spcBef>
              <a:spcAft>
                <a:spcPts val="600"/>
              </a:spcAft>
            </a:pPr>
            <a:r>
              <a:rPr lang="en-GB" altLang="en-US" sz="3200" b="1" i="1" dirty="0">
                <a:solidFill>
                  <a:srgbClr val="000000"/>
                </a:solidFill>
                <a:latin typeface="Gill Sans MT" pitchFamily="34" charset="0"/>
              </a:rPr>
              <a:t> </a:t>
            </a:r>
            <a:r>
              <a:rPr lang="en-GB" altLang="en-US" sz="3600" dirty="0">
                <a:solidFill>
                  <a:srgbClr val="000000"/>
                </a:solidFill>
                <a:latin typeface="Gill Sans MT" pitchFamily="34" charset="0"/>
              </a:rPr>
              <a:t>Transfer:</a:t>
            </a:r>
          </a:p>
          <a:p>
            <a:pPr lvl="1">
              <a:spcBef>
                <a:spcPct val="0"/>
              </a:spcBef>
              <a:spcAft>
                <a:spcPts val="600"/>
              </a:spcAft>
            </a:pPr>
            <a:r>
              <a:rPr lang="en-GB" altLang="en-US" sz="3200" dirty="0">
                <a:solidFill>
                  <a:srgbClr val="000000"/>
                </a:solidFill>
                <a:latin typeface="Gill Sans MT" pitchFamily="34" charset="0"/>
              </a:rPr>
              <a:t>Formats</a:t>
            </a:r>
          </a:p>
          <a:p>
            <a:pPr lvl="1">
              <a:spcBef>
                <a:spcPct val="0"/>
              </a:spcBef>
              <a:spcAft>
                <a:spcPts val="600"/>
              </a:spcAft>
            </a:pPr>
            <a:r>
              <a:rPr lang="en-GB" altLang="en-US" sz="3200" dirty="0">
                <a:solidFill>
                  <a:srgbClr val="000000"/>
                </a:solidFill>
                <a:latin typeface="Gill Sans MT" pitchFamily="34" charset="0"/>
              </a:rPr>
              <a:t>Documentation</a:t>
            </a:r>
          </a:p>
          <a:p>
            <a:pPr lvl="1">
              <a:spcBef>
                <a:spcPct val="0"/>
              </a:spcBef>
              <a:spcAft>
                <a:spcPts val="600"/>
              </a:spcAft>
            </a:pPr>
            <a:r>
              <a:rPr lang="en-GB" altLang="en-US" sz="3200" dirty="0">
                <a:solidFill>
                  <a:srgbClr val="000000"/>
                </a:solidFill>
                <a:latin typeface="Gill Sans MT" pitchFamily="34" charset="0"/>
              </a:rPr>
              <a:t>Packaging</a:t>
            </a:r>
          </a:p>
          <a:p>
            <a:pPr lvl="1">
              <a:spcBef>
                <a:spcPct val="0"/>
              </a:spcBef>
              <a:spcAft>
                <a:spcPts val="600"/>
              </a:spcAft>
            </a:pPr>
            <a:r>
              <a:rPr lang="en-GB" altLang="en-US" sz="3200" dirty="0">
                <a:solidFill>
                  <a:srgbClr val="000000"/>
                </a:solidFill>
                <a:latin typeface="Gill Sans MT" pitchFamily="34" charset="0"/>
              </a:rPr>
              <a:t>Agreements</a:t>
            </a:r>
          </a:p>
          <a:p>
            <a:pPr>
              <a:spcBef>
                <a:spcPct val="0"/>
              </a:spcBef>
              <a:spcAft>
                <a:spcPts val="600"/>
              </a:spcAft>
            </a:pPr>
            <a:r>
              <a:rPr lang="en-GB" altLang="en-US" sz="3600" b="1" i="1" dirty="0">
                <a:solidFill>
                  <a:srgbClr val="000000"/>
                </a:solidFill>
                <a:latin typeface="Gill Sans MT" pitchFamily="34" charset="0"/>
              </a:rPr>
              <a:t> </a:t>
            </a:r>
            <a:r>
              <a:rPr lang="en-GB" altLang="en-US" sz="3600" dirty="0">
                <a:solidFill>
                  <a:srgbClr val="000000"/>
                </a:solidFill>
                <a:latin typeface="Gill Sans MT" pitchFamily="34" charset="0"/>
              </a:rPr>
              <a:t>Metadata</a:t>
            </a:r>
          </a:p>
          <a:p>
            <a:endParaRPr lang="en-GB" dirty="0"/>
          </a:p>
        </p:txBody>
      </p:sp>
      <p:pic>
        <p:nvPicPr>
          <p:cNvPr id="6" name="Picture 5">
            <a:extLst>
              <a:ext uri="{FF2B5EF4-FFF2-40B4-BE49-F238E27FC236}">
                <a16:creationId xmlns:a16="http://schemas.microsoft.com/office/drawing/2014/main" id="{97DDA90E-BC4E-4C19-90C0-9B68999A6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939" y="1547895"/>
            <a:ext cx="2773229" cy="4944979"/>
          </a:xfrm>
          <a:prstGeom prst="rect">
            <a:avLst/>
          </a:prstGeom>
        </p:spPr>
      </p:pic>
    </p:spTree>
    <p:extLst>
      <p:ext uri="{BB962C8B-B14F-4D97-AF65-F5344CB8AC3E}">
        <p14:creationId xmlns:p14="http://schemas.microsoft.com/office/powerpoint/2010/main" val="498649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6"/>
            <a:ext cx="7886700" cy="1325563"/>
          </a:xfrm>
        </p:spPr>
        <p:txBody>
          <a:bodyPr/>
          <a:lstStyle/>
          <a:p>
            <a:r>
              <a:rPr lang="en-GB" dirty="0"/>
              <a:t>Traditional Media</a:t>
            </a: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28650" y="1825625"/>
            <a:ext cx="3077680"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half" idx="4294967295"/>
          </p:nvPr>
        </p:nvSpPr>
        <p:spPr>
          <a:xfrm>
            <a:off x="4211051" y="1825625"/>
            <a:ext cx="4499811" cy="4599238"/>
          </a:xfrm>
        </p:spPr>
        <p:txBody>
          <a:bodyPr/>
          <a:lstStyle/>
          <a:p>
            <a:r>
              <a:rPr lang="en-GB" dirty="0"/>
              <a:t>Robust</a:t>
            </a:r>
          </a:p>
          <a:p>
            <a:r>
              <a:rPr lang="en-GB" dirty="0"/>
              <a:t>Tangible</a:t>
            </a:r>
          </a:p>
          <a:p>
            <a:r>
              <a:rPr lang="en-GB" dirty="0"/>
              <a:t>Independently understandable</a:t>
            </a:r>
          </a:p>
          <a:p>
            <a:r>
              <a:rPr lang="en-GB" dirty="0"/>
              <a:t>Experienced in assigning value</a:t>
            </a:r>
          </a:p>
          <a:p>
            <a:r>
              <a:rPr lang="en-GB" dirty="0"/>
              <a:t>Well-developed approaches to preservation</a:t>
            </a:r>
          </a:p>
        </p:txBody>
      </p:sp>
    </p:spTree>
    <p:extLst>
      <p:ext uri="{BB962C8B-B14F-4D97-AF65-F5344CB8AC3E}">
        <p14:creationId xmlns:p14="http://schemas.microsoft.com/office/powerpoint/2010/main" val="4192574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31AF-8BC6-4187-A89B-5084A09866B9}"/>
              </a:ext>
            </a:extLst>
          </p:cNvPr>
          <p:cNvSpPr>
            <a:spLocks noGrp="1"/>
          </p:cNvSpPr>
          <p:nvPr>
            <p:ph type="title"/>
          </p:nvPr>
        </p:nvSpPr>
        <p:spPr/>
        <p:txBody>
          <a:bodyPr/>
          <a:lstStyle/>
          <a:p>
            <a:r>
              <a:rPr lang="en-GB" dirty="0"/>
              <a:t>Standards, beware!</a:t>
            </a:r>
          </a:p>
        </p:txBody>
      </p:sp>
      <p:sp>
        <p:nvSpPr>
          <p:cNvPr id="3" name="Content Placeholder 2">
            <a:extLst>
              <a:ext uri="{FF2B5EF4-FFF2-40B4-BE49-F238E27FC236}">
                <a16:creationId xmlns:a16="http://schemas.microsoft.com/office/drawing/2014/main" id="{2890049B-F698-430E-9718-60B3D7364E03}"/>
              </a:ext>
            </a:extLst>
          </p:cNvPr>
          <p:cNvSpPr>
            <a:spLocks noGrp="1"/>
          </p:cNvSpPr>
          <p:nvPr>
            <p:ph idx="1"/>
          </p:nvPr>
        </p:nvSpPr>
        <p:spPr/>
        <p:txBody>
          <a:bodyPr/>
          <a:lstStyle/>
          <a:p>
            <a:endParaRPr lang="en-GB"/>
          </a:p>
        </p:txBody>
      </p:sp>
      <p:pic>
        <p:nvPicPr>
          <p:cNvPr id="4" name="Picture 2" descr="https://imgs.xkcd.com/comics/standards.png">
            <a:extLst>
              <a:ext uri="{FF2B5EF4-FFF2-40B4-BE49-F238E27FC236}">
                <a16:creationId xmlns:a16="http://schemas.microsoft.com/office/drawing/2014/main" id="{15AE187B-8BB3-4C09-B8A0-DE75041FE8D2}"/>
              </a:ext>
            </a:extLst>
          </p:cNvPr>
          <p:cNvPicPr>
            <a:picLocks noChangeAspect="1" noChangeArrowheads="1"/>
          </p:cNvPicPr>
          <p:nvPr/>
        </p:nvPicPr>
        <p:blipFill>
          <a:blip r:embed="rId2" cstate="print"/>
          <a:srcRect/>
          <a:stretch>
            <a:fillRect/>
          </a:stretch>
        </p:blipFill>
        <p:spPr bwMode="auto">
          <a:xfrm>
            <a:off x="628650" y="1825625"/>
            <a:ext cx="7886700" cy="4463874"/>
          </a:xfrm>
          <a:prstGeom prst="rect">
            <a:avLst/>
          </a:prstGeom>
          <a:noFill/>
        </p:spPr>
      </p:pic>
    </p:spTree>
    <p:extLst>
      <p:ext uri="{BB962C8B-B14F-4D97-AF65-F5344CB8AC3E}">
        <p14:creationId xmlns:p14="http://schemas.microsoft.com/office/powerpoint/2010/main" val="3475190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FE496-2C28-4BF3-81AF-648DCDCD9386}"/>
              </a:ext>
            </a:extLst>
          </p:cNvPr>
          <p:cNvSpPr>
            <a:spLocks noGrp="1"/>
          </p:cNvSpPr>
          <p:nvPr>
            <p:ph type="title"/>
          </p:nvPr>
        </p:nvSpPr>
        <p:spPr/>
        <p:txBody>
          <a:bodyPr/>
          <a:lstStyle/>
          <a:p>
            <a:r>
              <a:rPr lang="en-GB" dirty="0"/>
              <a:t>Remember the Big Picture!</a:t>
            </a:r>
          </a:p>
        </p:txBody>
      </p:sp>
      <p:sp>
        <p:nvSpPr>
          <p:cNvPr id="3" name="Content Placeholder 2">
            <a:extLst>
              <a:ext uri="{FF2B5EF4-FFF2-40B4-BE49-F238E27FC236}">
                <a16:creationId xmlns:a16="http://schemas.microsoft.com/office/drawing/2014/main" id="{69901420-CDC9-4947-9657-C4D9787989F7}"/>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6F631EEB-924B-436C-8A03-74300B6D32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1526" y="2151185"/>
            <a:ext cx="4540947" cy="3700218"/>
          </a:xfrm>
          <a:prstGeom prst="rect">
            <a:avLst/>
          </a:prstGeom>
        </p:spPr>
      </p:pic>
    </p:spTree>
    <p:extLst>
      <p:ext uri="{BB962C8B-B14F-4D97-AF65-F5344CB8AC3E}">
        <p14:creationId xmlns:p14="http://schemas.microsoft.com/office/powerpoint/2010/main" val="4171000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7804D-D9F4-4701-B1E6-69B2FC446EE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8485F93-42A6-4B22-BBF1-F6C327CFC869}"/>
              </a:ext>
            </a:extLst>
          </p:cNvPr>
          <p:cNvSpPr>
            <a:spLocks noGrp="1"/>
          </p:cNvSpPr>
          <p:nvPr>
            <p:ph idx="1"/>
          </p:nvPr>
        </p:nvSpPr>
        <p:spPr/>
        <p:txBody>
          <a:bodyPr/>
          <a:lstStyle/>
          <a:p>
            <a:pPr marL="0" indent="0" algn="ctr">
              <a:spcAft>
                <a:spcPts val="600"/>
              </a:spcAft>
              <a:buNone/>
            </a:pPr>
            <a:r>
              <a:rPr lang="en-GB" sz="4400" dirty="0">
                <a:solidFill>
                  <a:srgbClr val="000000"/>
                </a:solidFill>
                <a:ea typeface="Verdana" pitchFamily="34" charset="0"/>
                <a:cs typeface="Verdana" pitchFamily="34" charset="0"/>
              </a:rPr>
              <a:t>Models and standards are powerful tools </a:t>
            </a:r>
          </a:p>
          <a:p>
            <a:pPr marL="0" indent="0" algn="ctr">
              <a:spcAft>
                <a:spcPts val="600"/>
              </a:spcAft>
              <a:buNone/>
            </a:pPr>
            <a:r>
              <a:rPr lang="en-GB" sz="4400" dirty="0">
                <a:solidFill>
                  <a:srgbClr val="000000"/>
                </a:solidFill>
                <a:ea typeface="Verdana" pitchFamily="34" charset="0"/>
                <a:cs typeface="Verdana" pitchFamily="34" charset="0"/>
              </a:rPr>
              <a:t>but...</a:t>
            </a:r>
          </a:p>
          <a:p>
            <a:pPr marL="0" indent="0">
              <a:buNone/>
            </a:pPr>
            <a:endParaRPr lang="en-GB" dirty="0"/>
          </a:p>
        </p:txBody>
      </p:sp>
    </p:spTree>
    <p:extLst>
      <p:ext uri="{BB962C8B-B14F-4D97-AF65-F5344CB8AC3E}">
        <p14:creationId xmlns:p14="http://schemas.microsoft.com/office/powerpoint/2010/main" val="1643946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5CE9-BF3A-48F3-B932-08211D890D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12BB0FB-7B77-4C58-B993-DB0460D9454C}"/>
              </a:ext>
            </a:extLst>
          </p:cNvPr>
          <p:cNvSpPr>
            <a:spLocks noGrp="1"/>
          </p:cNvSpPr>
          <p:nvPr>
            <p:ph idx="1"/>
          </p:nvPr>
        </p:nvSpPr>
        <p:spPr/>
        <p:txBody>
          <a:bodyPr/>
          <a:lstStyle/>
          <a:p>
            <a:pPr marL="0" indent="0" algn="ctr">
              <a:spcAft>
                <a:spcPts val="600"/>
              </a:spcAft>
              <a:buNone/>
            </a:pPr>
            <a:r>
              <a:rPr lang="en-GB" sz="4400" dirty="0">
                <a:solidFill>
                  <a:srgbClr val="000000"/>
                </a:solidFill>
                <a:ea typeface="Verdana" pitchFamily="34" charset="0"/>
                <a:cs typeface="Verdana" pitchFamily="34" charset="0"/>
              </a:rPr>
              <a:t>Models and standards are powerful tools </a:t>
            </a:r>
          </a:p>
          <a:p>
            <a:pPr marL="0" indent="0" algn="ctr">
              <a:spcAft>
                <a:spcPts val="600"/>
              </a:spcAft>
              <a:buNone/>
            </a:pPr>
            <a:r>
              <a:rPr lang="en-GB" sz="4400" dirty="0">
                <a:solidFill>
                  <a:srgbClr val="000000"/>
                </a:solidFill>
                <a:ea typeface="Verdana" pitchFamily="34" charset="0"/>
                <a:cs typeface="Verdana" pitchFamily="34" charset="0"/>
              </a:rPr>
              <a:t>but...</a:t>
            </a:r>
          </a:p>
          <a:p>
            <a:pPr marL="0" indent="0" algn="ctr">
              <a:spcAft>
                <a:spcPts val="600"/>
              </a:spcAft>
              <a:buNone/>
            </a:pPr>
            <a:r>
              <a:rPr lang="en-GB" sz="4400" dirty="0">
                <a:solidFill>
                  <a:srgbClr val="000000"/>
                </a:solidFill>
                <a:ea typeface="Verdana" pitchFamily="34" charset="0"/>
                <a:cs typeface="Verdana" pitchFamily="34" charset="0"/>
              </a:rPr>
              <a:t>Equipping people with the right skills is even more powerful</a:t>
            </a:r>
          </a:p>
          <a:p>
            <a:endParaRPr lang="en-GB" dirty="0"/>
          </a:p>
        </p:txBody>
      </p:sp>
    </p:spTree>
    <p:extLst>
      <p:ext uri="{BB962C8B-B14F-4D97-AF65-F5344CB8AC3E}">
        <p14:creationId xmlns:p14="http://schemas.microsoft.com/office/powerpoint/2010/main" val="3669707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DA4E063-9811-4B31-AAC6-057E82A496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4169" y="1118937"/>
            <a:ext cx="5475661" cy="4998203"/>
          </a:xfrm>
        </p:spPr>
      </p:pic>
      <p:sp>
        <p:nvSpPr>
          <p:cNvPr id="2" name="Title 1">
            <a:extLst>
              <a:ext uri="{FF2B5EF4-FFF2-40B4-BE49-F238E27FC236}">
                <a16:creationId xmlns:a16="http://schemas.microsoft.com/office/drawing/2014/main" id="{3D741FCD-7914-4C6B-9644-28FA31E9722F}"/>
              </a:ext>
            </a:extLst>
          </p:cNvPr>
          <p:cNvSpPr>
            <a:spLocks noGrp="1"/>
          </p:cNvSpPr>
          <p:nvPr>
            <p:ph type="title"/>
          </p:nvPr>
        </p:nvSpPr>
        <p:spPr/>
        <p:txBody>
          <a:bodyPr/>
          <a:lstStyle/>
          <a:p>
            <a:r>
              <a:rPr lang="en-GB" dirty="0"/>
              <a:t>Preservation Methods</a:t>
            </a:r>
          </a:p>
        </p:txBody>
      </p:sp>
    </p:spTree>
    <p:extLst>
      <p:ext uri="{BB962C8B-B14F-4D97-AF65-F5344CB8AC3E}">
        <p14:creationId xmlns:p14="http://schemas.microsoft.com/office/powerpoint/2010/main" val="3144626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Approaches to Preservation</a:t>
            </a:r>
          </a:p>
        </p:txBody>
      </p:sp>
      <p:sp>
        <p:nvSpPr>
          <p:cNvPr id="3" name="Content Placeholder 2"/>
          <p:cNvSpPr>
            <a:spLocks noGrp="1"/>
          </p:cNvSpPr>
          <p:nvPr>
            <p:ph idx="1"/>
          </p:nvPr>
        </p:nvSpPr>
        <p:spPr/>
        <p:txBody>
          <a:bodyPr>
            <a:normAutofit/>
          </a:bodyPr>
          <a:lstStyle/>
          <a:p>
            <a:r>
              <a:rPr lang="en-GB" sz="3600" dirty="0"/>
              <a:t>Bit-Level</a:t>
            </a:r>
          </a:p>
          <a:p>
            <a:r>
              <a:rPr lang="en-GB" sz="3600" dirty="0"/>
              <a:t>Migration</a:t>
            </a:r>
          </a:p>
          <a:p>
            <a:r>
              <a:rPr lang="en-GB" sz="3600" dirty="0"/>
              <a:t>Emulation</a:t>
            </a:r>
          </a:p>
          <a:p>
            <a:r>
              <a:rPr lang="en-GB" sz="3600" dirty="0">
                <a:solidFill>
                  <a:schemeClr val="bg2">
                    <a:lumMod val="50000"/>
                  </a:schemeClr>
                </a:solidFill>
              </a:rPr>
              <a:t>Hardware Preservation</a:t>
            </a:r>
          </a:p>
          <a:p>
            <a:r>
              <a:rPr lang="en-GB" sz="3600" dirty="0">
                <a:solidFill>
                  <a:schemeClr val="bg2">
                    <a:lumMod val="50000"/>
                  </a:schemeClr>
                </a:solidFill>
              </a:rPr>
              <a:t>Digital Archaeology</a:t>
            </a:r>
          </a:p>
          <a:p>
            <a:r>
              <a:rPr lang="en-GB" sz="3600" dirty="0">
                <a:solidFill>
                  <a:schemeClr val="bg2">
                    <a:lumMod val="50000"/>
                  </a:schemeClr>
                </a:solidFill>
              </a:rPr>
              <a:t>Virtualisation</a:t>
            </a:r>
          </a:p>
          <a:p>
            <a:r>
              <a:rPr lang="en-GB" sz="3600" dirty="0">
                <a:solidFill>
                  <a:schemeClr val="bg2">
                    <a:lumMod val="50000"/>
                  </a:schemeClr>
                </a:solidFill>
              </a:rPr>
              <a:t>etc.……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4089" y="1825625"/>
            <a:ext cx="3337642" cy="3867060"/>
          </a:xfrm>
          <a:prstGeom prst="rect">
            <a:avLst/>
          </a:prstGeom>
        </p:spPr>
      </p:pic>
      <p:sp>
        <p:nvSpPr>
          <p:cNvPr id="7" name="TextBox 6"/>
          <p:cNvSpPr txBox="1"/>
          <p:nvPr/>
        </p:nvSpPr>
        <p:spPr>
          <a:xfrm>
            <a:off x="4036627" y="6311899"/>
            <a:ext cx="4993041" cy="307777"/>
          </a:xfrm>
          <a:prstGeom prst="rect">
            <a:avLst/>
          </a:prstGeom>
          <a:noFill/>
        </p:spPr>
        <p:txBody>
          <a:bodyPr wrap="square" rtlCol="0">
            <a:spAutoFit/>
          </a:bodyPr>
          <a:lstStyle/>
          <a:p>
            <a:r>
              <a:rPr lang="en-GB" sz="1400" dirty="0"/>
              <a:t>Illustration by </a:t>
            </a:r>
            <a:r>
              <a:rPr lang="en-GB" sz="1400" dirty="0" err="1"/>
              <a:t>Jørgen</a:t>
            </a:r>
            <a:r>
              <a:rPr lang="en-GB" sz="1400" dirty="0"/>
              <a:t> Stamp digitalbevaring.dk CC BY 2.5 Denmark</a:t>
            </a:r>
          </a:p>
        </p:txBody>
      </p:sp>
    </p:spTree>
    <p:extLst>
      <p:ext uri="{BB962C8B-B14F-4D97-AF65-F5344CB8AC3E}">
        <p14:creationId xmlns:p14="http://schemas.microsoft.com/office/powerpoint/2010/main" val="409237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87CA-556A-4D88-8363-159ED904AB9F}"/>
              </a:ext>
            </a:extLst>
          </p:cNvPr>
          <p:cNvSpPr>
            <a:spLocks noGrp="1"/>
          </p:cNvSpPr>
          <p:nvPr>
            <p:ph type="title"/>
          </p:nvPr>
        </p:nvSpPr>
        <p:spPr/>
        <p:txBody>
          <a:bodyPr/>
          <a:lstStyle/>
          <a:p>
            <a:r>
              <a:rPr lang="en-GB" dirty="0"/>
              <a:t>Bit-Level Preservation</a:t>
            </a:r>
          </a:p>
        </p:txBody>
      </p:sp>
      <p:sp>
        <p:nvSpPr>
          <p:cNvPr id="3" name="Content Placeholder 2">
            <a:extLst>
              <a:ext uri="{FF2B5EF4-FFF2-40B4-BE49-F238E27FC236}">
                <a16:creationId xmlns:a16="http://schemas.microsoft.com/office/drawing/2014/main" id="{BC7D24A1-87A5-4894-8204-E78CBDE645E1}"/>
              </a:ext>
            </a:extLst>
          </p:cNvPr>
          <p:cNvSpPr>
            <a:spLocks noGrp="1"/>
          </p:cNvSpPr>
          <p:nvPr>
            <p:ph idx="1"/>
          </p:nvPr>
        </p:nvSpPr>
        <p:spPr>
          <a:xfrm>
            <a:off x="628650" y="1825625"/>
            <a:ext cx="4400550" cy="4351338"/>
          </a:xfrm>
        </p:spPr>
        <p:txBody>
          <a:bodyPr>
            <a:normAutofit/>
          </a:bodyPr>
          <a:lstStyle/>
          <a:p>
            <a:r>
              <a:rPr lang="en-GB" sz="3600" dirty="0"/>
              <a:t>File Manifest/ Digital Asset Register</a:t>
            </a:r>
          </a:p>
          <a:p>
            <a:r>
              <a:rPr lang="en-GB" sz="3600" dirty="0"/>
              <a:t>Storage</a:t>
            </a:r>
          </a:p>
          <a:p>
            <a:pPr lvl="1"/>
            <a:r>
              <a:rPr lang="en-GB" sz="3200" dirty="0"/>
              <a:t>Multiple copies</a:t>
            </a:r>
          </a:p>
          <a:p>
            <a:pPr lvl="1"/>
            <a:r>
              <a:rPr lang="en-GB" sz="3200" dirty="0"/>
              <a:t>Back-up</a:t>
            </a:r>
          </a:p>
          <a:p>
            <a:r>
              <a:rPr lang="en-GB" sz="3600" dirty="0"/>
              <a:t>Security</a:t>
            </a:r>
          </a:p>
          <a:p>
            <a:r>
              <a:rPr lang="en-GB" sz="3600" dirty="0"/>
              <a:t>Fixity Checking</a:t>
            </a:r>
          </a:p>
        </p:txBody>
      </p:sp>
      <p:pic>
        <p:nvPicPr>
          <p:cNvPr id="5" name="Picture 4">
            <a:extLst>
              <a:ext uri="{FF2B5EF4-FFF2-40B4-BE49-F238E27FC236}">
                <a16:creationId xmlns:a16="http://schemas.microsoft.com/office/drawing/2014/main" id="{46D2FDBE-63D7-4131-B44F-D50E6A0EC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2871" y="1825625"/>
            <a:ext cx="4569946" cy="4351338"/>
          </a:xfrm>
          <a:prstGeom prst="rect">
            <a:avLst/>
          </a:prstGeom>
        </p:spPr>
      </p:pic>
    </p:spTree>
    <p:extLst>
      <p:ext uri="{BB962C8B-B14F-4D97-AF65-F5344CB8AC3E}">
        <p14:creationId xmlns:p14="http://schemas.microsoft.com/office/powerpoint/2010/main" val="3406519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2ABE-EEA8-4939-9345-4BE79B8FF6D4}"/>
              </a:ext>
            </a:extLst>
          </p:cNvPr>
          <p:cNvSpPr>
            <a:spLocks noGrp="1"/>
          </p:cNvSpPr>
          <p:nvPr>
            <p:ph type="title"/>
          </p:nvPr>
        </p:nvSpPr>
        <p:spPr>
          <a:xfrm>
            <a:off x="628650" y="114058"/>
            <a:ext cx="7886700" cy="1325563"/>
          </a:xfrm>
        </p:spPr>
        <p:txBody>
          <a:bodyPr/>
          <a:lstStyle/>
          <a:p>
            <a:r>
              <a:rPr lang="en-GB" dirty="0"/>
              <a:t>Migration</a:t>
            </a:r>
          </a:p>
        </p:txBody>
      </p:sp>
      <p:pic>
        <p:nvPicPr>
          <p:cNvPr id="5" name="Content Placeholder 4">
            <a:extLst>
              <a:ext uri="{FF2B5EF4-FFF2-40B4-BE49-F238E27FC236}">
                <a16:creationId xmlns:a16="http://schemas.microsoft.com/office/drawing/2014/main" id="{298CA880-C5C9-4AEC-9BEC-94AE1984750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69242" y="2250582"/>
            <a:ext cx="1494429" cy="1467530"/>
          </a:xfrm>
        </p:spPr>
      </p:pic>
      <p:pic>
        <p:nvPicPr>
          <p:cNvPr id="11" name="Picture 10" descr="A red and white sign&#10;&#10;Description generated with very high confidence">
            <a:extLst>
              <a:ext uri="{FF2B5EF4-FFF2-40B4-BE49-F238E27FC236}">
                <a16:creationId xmlns:a16="http://schemas.microsoft.com/office/drawing/2014/main" id="{6B3B2C99-0813-41DA-82C6-A8D9A7222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8978" y="2250582"/>
            <a:ext cx="1463721" cy="1463721"/>
          </a:xfrm>
          <a:prstGeom prst="rect">
            <a:avLst/>
          </a:prstGeom>
        </p:spPr>
      </p:pic>
      <p:pic>
        <p:nvPicPr>
          <p:cNvPr id="12" name="Picture 11">
            <a:extLst>
              <a:ext uri="{FF2B5EF4-FFF2-40B4-BE49-F238E27FC236}">
                <a16:creationId xmlns:a16="http://schemas.microsoft.com/office/drawing/2014/main" id="{A4D8E850-AA98-4760-932F-F432D0603939}"/>
              </a:ext>
            </a:extLst>
          </p:cNvPr>
          <p:cNvPicPr>
            <a:picLocks noChangeAspect="1"/>
          </p:cNvPicPr>
          <p:nvPr/>
        </p:nvPicPr>
        <p:blipFill>
          <a:blip r:embed="rId5"/>
          <a:stretch>
            <a:fillRect/>
          </a:stretch>
        </p:blipFill>
        <p:spPr>
          <a:xfrm>
            <a:off x="1173139" y="4817091"/>
            <a:ext cx="1590532" cy="1590532"/>
          </a:xfrm>
          <a:prstGeom prst="rect">
            <a:avLst/>
          </a:prstGeom>
        </p:spPr>
      </p:pic>
      <p:pic>
        <p:nvPicPr>
          <p:cNvPr id="14" name="Picture 13" descr="A close up of a sign&#10;&#10;Description generated with very high confidence">
            <a:extLst>
              <a:ext uri="{FF2B5EF4-FFF2-40B4-BE49-F238E27FC236}">
                <a16:creationId xmlns:a16="http://schemas.microsoft.com/office/drawing/2014/main" id="{CAF65465-DB23-4C05-AB60-1E1256316A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8631" y="4474975"/>
            <a:ext cx="3184667" cy="2274762"/>
          </a:xfrm>
          <a:prstGeom prst="rect">
            <a:avLst/>
          </a:prstGeom>
        </p:spPr>
      </p:pic>
      <p:sp>
        <p:nvSpPr>
          <p:cNvPr id="15" name="TextBox 14">
            <a:extLst>
              <a:ext uri="{FF2B5EF4-FFF2-40B4-BE49-F238E27FC236}">
                <a16:creationId xmlns:a16="http://schemas.microsoft.com/office/drawing/2014/main" id="{11774560-BFE3-456A-A5D2-5234CB09367C}"/>
              </a:ext>
            </a:extLst>
          </p:cNvPr>
          <p:cNvSpPr txBox="1"/>
          <p:nvPr/>
        </p:nvSpPr>
        <p:spPr>
          <a:xfrm>
            <a:off x="801868" y="1530857"/>
            <a:ext cx="3176454" cy="584775"/>
          </a:xfrm>
          <a:prstGeom prst="rect">
            <a:avLst/>
          </a:prstGeom>
          <a:noFill/>
        </p:spPr>
        <p:txBody>
          <a:bodyPr wrap="square" rtlCol="0">
            <a:spAutoFit/>
          </a:bodyPr>
          <a:lstStyle/>
          <a:p>
            <a:r>
              <a:rPr lang="en-GB" sz="3200" dirty="0"/>
              <a:t>“Normalisation”</a:t>
            </a:r>
          </a:p>
        </p:txBody>
      </p:sp>
      <p:sp>
        <p:nvSpPr>
          <p:cNvPr id="16" name="Arrow: Notched Right 15">
            <a:extLst>
              <a:ext uri="{FF2B5EF4-FFF2-40B4-BE49-F238E27FC236}">
                <a16:creationId xmlns:a16="http://schemas.microsoft.com/office/drawing/2014/main" id="{99D10ED2-D614-4762-9DEE-5C4E87C5434A}"/>
              </a:ext>
            </a:extLst>
          </p:cNvPr>
          <p:cNvSpPr/>
          <p:nvPr/>
        </p:nvSpPr>
        <p:spPr>
          <a:xfrm>
            <a:off x="3439236" y="2615857"/>
            <a:ext cx="2265528" cy="736979"/>
          </a:xfrm>
          <a:prstGeom prst="notchedRightArrow">
            <a:avLst/>
          </a:prstGeom>
          <a:solidFill>
            <a:srgbClr val="52A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Notched Right 16">
            <a:extLst>
              <a:ext uri="{FF2B5EF4-FFF2-40B4-BE49-F238E27FC236}">
                <a16:creationId xmlns:a16="http://schemas.microsoft.com/office/drawing/2014/main" id="{B1AF365B-B75D-4171-87E1-101361798899}"/>
              </a:ext>
            </a:extLst>
          </p:cNvPr>
          <p:cNvSpPr/>
          <p:nvPr/>
        </p:nvSpPr>
        <p:spPr>
          <a:xfrm>
            <a:off x="3439236" y="5243867"/>
            <a:ext cx="2265528" cy="736979"/>
          </a:xfrm>
          <a:prstGeom prst="notchedRightArrow">
            <a:avLst/>
          </a:prstGeom>
          <a:solidFill>
            <a:srgbClr val="52A2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46AE619-BD1B-48AD-B181-A1EE43355D27}"/>
              </a:ext>
            </a:extLst>
          </p:cNvPr>
          <p:cNvSpPr txBox="1"/>
          <p:nvPr/>
        </p:nvSpPr>
        <p:spPr>
          <a:xfrm>
            <a:off x="856459" y="4049844"/>
            <a:ext cx="3176454" cy="584775"/>
          </a:xfrm>
          <a:prstGeom prst="rect">
            <a:avLst/>
          </a:prstGeom>
          <a:noFill/>
        </p:spPr>
        <p:txBody>
          <a:bodyPr wrap="square" rtlCol="0">
            <a:spAutoFit/>
          </a:bodyPr>
          <a:lstStyle/>
          <a:p>
            <a:r>
              <a:rPr lang="en-GB" sz="3200" dirty="0"/>
              <a:t>To New Versions</a:t>
            </a:r>
          </a:p>
        </p:txBody>
      </p:sp>
    </p:spTree>
    <p:extLst>
      <p:ext uri="{BB962C8B-B14F-4D97-AF65-F5344CB8AC3E}">
        <p14:creationId xmlns:p14="http://schemas.microsoft.com/office/powerpoint/2010/main" val="3344081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2D200-A3DF-49D2-8699-EC20D5197613}"/>
              </a:ext>
            </a:extLst>
          </p:cNvPr>
          <p:cNvSpPr>
            <a:spLocks noGrp="1"/>
          </p:cNvSpPr>
          <p:nvPr>
            <p:ph type="title"/>
          </p:nvPr>
        </p:nvSpPr>
        <p:spPr/>
        <p:txBody>
          <a:bodyPr/>
          <a:lstStyle/>
          <a:p>
            <a:r>
              <a:rPr lang="en-GB" dirty="0"/>
              <a:t>Emulation</a:t>
            </a:r>
          </a:p>
        </p:txBody>
      </p:sp>
      <p:pic>
        <p:nvPicPr>
          <p:cNvPr id="1026" name="Picture 2" descr="http://bw-fla.uni-freiburg.de/convert/step-3.png">
            <a:extLst>
              <a:ext uri="{FF2B5EF4-FFF2-40B4-BE49-F238E27FC236}">
                <a16:creationId xmlns:a16="http://schemas.microsoft.com/office/drawing/2014/main" id="{4BDC9D0E-0173-4812-A0FD-64CF563C169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4705" y="1825625"/>
            <a:ext cx="601459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7D531D3-C362-43EB-83F3-45504ED9D375}"/>
              </a:ext>
            </a:extLst>
          </p:cNvPr>
          <p:cNvPicPr>
            <a:picLocks noChangeAspect="1"/>
          </p:cNvPicPr>
          <p:nvPr/>
        </p:nvPicPr>
        <p:blipFill rotWithShape="1">
          <a:blip r:embed="rId4"/>
          <a:srcRect l="34627" t="13283" r="35373" b="34914"/>
          <a:stretch/>
        </p:blipFill>
        <p:spPr>
          <a:xfrm>
            <a:off x="1894462" y="1578816"/>
            <a:ext cx="5355076" cy="5008728"/>
          </a:xfrm>
          <a:prstGeom prst="rect">
            <a:avLst/>
          </a:prstGeom>
        </p:spPr>
      </p:pic>
    </p:spTree>
    <p:extLst>
      <p:ext uri="{BB962C8B-B14F-4D97-AF65-F5344CB8AC3E}">
        <p14:creationId xmlns:p14="http://schemas.microsoft.com/office/powerpoint/2010/main" val="216596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3AED8-BEC1-4699-A251-B288B98FD2A5}"/>
              </a:ext>
            </a:extLst>
          </p:cNvPr>
          <p:cNvSpPr>
            <a:spLocks noGrp="1"/>
          </p:cNvSpPr>
          <p:nvPr>
            <p:ph type="title"/>
          </p:nvPr>
        </p:nvSpPr>
        <p:spPr/>
        <p:txBody>
          <a:bodyPr/>
          <a:lstStyle/>
          <a:p>
            <a:r>
              <a:rPr lang="en-GB" dirty="0"/>
              <a:t>One More Thing….</a:t>
            </a:r>
          </a:p>
        </p:txBody>
      </p:sp>
      <p:pic>
        <p:nvPicPr>
          <p:cNvPr id="5" name="Content Placeholder 4">
            <a:extLst>
              <a:ext uri="{FF2B5EF4-FFF2-40B4-BE49-F238E27FC236}">
                <a16:creationId xmlns:a16="http://schemas.microsoft.com/office/drawing/2014/main" id="{542B6321-E39A-4AE0-A038-5E13F75F06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3136" y="1825625"/>
            <a:ext cx="5777727" cy="4351338"/>
          </a:xfrm>
        </p:spPr>
      </p:pic>
    </p:spTree>
    <p:extLst>
      <p:ext uri="{BB962C8B-B14F-4D97-AF65-F5344CB8AC3E}">
        <p14:creationId xmlns:p14="http://schemas.microsoft.com/office/powerpoint/2010/main" val="1465007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lstStyle/>
          <a:p>
            <a:r>
              <a:rPr lang="en-GB" dirty="0"/>
              <a:t>Digital Information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92700" y="1690689"/>
            <a:ext cx="3390399" cy="4543834"/>
          </a:xfrm>
        </p:spPr>
      </p:pic>
      <p:sp>
        <p:nvSpPr>
          <p:cNvPr id="4" name="Content Placeholder 3"/>
          <p:cNvSpPr>
            <a:spLocks noGrp="1"/>
          </p:cNvSpPr>
          <p:nvPr>
            <p:ph sz="half" idx="4294967295"/>
          </p:nvPr>
        </p:nvSpPr>
        <p:spPr>
          <a:xfrm>
            <a:off x="421105" y="1519443"/>
            <a:ext cx="4464050" cy="5109957"/>
          </a:xfrm>
          <a:prstGeom prst="rect">
            <a:avLst/>
          </a:prstGeom>
        </p:spPr>
        <p:txBody>
          <a:bodyPr>
            <a:normAutofit/>
          </a:bodyPr>
          <a:lstStyle/>
          <a:p>
            <a:r>
              <a:rPr lang="en-GB" dirty="0"/>
              <a:t>Ephemeral	</a:t>
            </a:r>
          </a:p>
          <a:p>
            <a:r>
              <a:rPr lang="en-GB" dirty="0"/>
              <a:t>Need technology &amp; documentation to interpret</a:t>
            </a:r>
          </a:p>
          <a:p>
            <a:r>
              <a:rPr lang="en-GB" dirty="0"/>
              <a:t>Obsolescence</a:t>
            </a:r>
          </a:p>
          <a:p>
            <a:pPr lvl="1"/>
            <a:r>
              <a:rPr lang="en-GB" dirty="0"/>
              <a:t>Media</a:t>
            </a:r>
          </a:p>
          <a:p>
            <a:pPr lvl="1"/>
            <a:r>
              <a:rPr lang="en-GB" dirty="0"/>
              <a:t>Formats</a:t>
            </a:r>
          </a:p>
          <a:p>
            <a:pPr lvl="1"/>
            <a:r>
              <a:rPr lang="en-GB" dirty="0"/>
              <a:t>Software/Hardware</a:t>
            </a:r>
          </a:p>
          <a:p>
            <a:pPr lvl="1"/>
            <a:r>
              <a:rPr lang="en-GB" dirty="0"/>
              <a:t>Documentation</a:t>
            </a:r>
          </a:p>
          <a:p>
            <a:r>
              <a:rPr lang="en-GB" dirty="0"/>
              <a:t>How to estimate value?</a:t>
            </a:r>
          </a:p>
          <a:p>
            <a:r>
              <a:rPr lang="en-GB" dirty="0"/>
              <a:t>New skills and solutions</a:t>
            </a:r>
          </a:p>
          <a:p>
            <a:r>
              <a:rPr lang="en-GB" dirty="0"/>
              <a:t>But also new opportunities!</a:t>
            </a:r>
          </a:p>
        </p:txBody>
      </p:sp>
    </p:spTree>
    <p:extLst>
      <p:ext uri="{BB962C8B-B14F-4D97-AF65-F5344CB8AC3E}">
        <p14:creationId xmlns:p14="http://schemas.microsoft.com/office/powerpoint/2010/main" val="288749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Risk Management</a:t>
            </a:r>
          </a:p>
        </p:txBody>
      </p:sp>
      <p:sp>
        <p:nvSpPr>
          <p:cNvPr id="3" name="Content Placeholder 2"/>
          <p:cNvSpPr>
            <a:spLocks noGrp="1"/>
          </p:cNvSpPr>
          <p:nvPr>
            <p:ph idx="1"/>
          </p:nvPr>
        </p:nvSpPr>
        <p:spPr>
          <a:xfrm>
            <a:off x="107504" y="1628800"/>
            <a:ext cx="9001000" cy="4824536"/>
          </a:xfrm>
        </p:spPr>
        <p:txBody>
          <a:bodyPr>
            <a:normAutofit/>
          </a:bodyPr>
          <a:lstStyle/>
          <a:p>
            <a:pPr marL="0" indent="0">
              <a:buNone/>
            </a:pPr>
            <a:r>
              <a:rPr lang="en-GB" dirty="0"/>
              <a:t>Identifying risks is a key stage in successful digital preservation</a:t>
            </a:r>
          </a:p>
          <a:p>
            <a:pPr marL="0" indent="0">
              <a:buNone/>
            </a:pPr>
            <a:r>
              <a:rPr lang="en-GB" dirty="0"/>
              <a:t>Useful for:</a:t>
            </a:r>
          </a:p>
          <a:p>
            <a:r>
              <a:rPr lang="en-GB" dirty="0"/>
              <a:t>Policy development</a:t>
            </a:r>
          </a:p>
          <a:p>
            <a:r>
              <a:rPr lang="en-GB" dirty="0"/>
              <a:t>Building a business case</a:t>
            </a:r>
          </a:p>
          <a:p>
            <a:r>
              <a:rPr lang="en-GB" dirty="0"/>
              <a:t>Identifying requirements</a:t>
            </a:r>
          </a:p>
          <a:p>
            <a:r>
              <a:rPr lang="en-GB" dirty="0"/>
              <a:t>Making preservation decisions</a:t>
            </a:r>
          </a:p>
          <a:p>
            <a:pPr marL="0" indent="0">
              <a:buNone/>
            </a:pPr>
            <a:r>
              <a:rPr lang="en-GB" dirty="0"/>
              <a:t>Resources: DRAMBORA, SPOT, TNA</a:t>
            </a:r>
          </a:p>
          <a:p>
            <a:endParaRPr lang="en-GB" dirty="0"/>
          </a:p>
        </p:txBody>
      </p:sp>
      <p:pic>
        <p:nvPicPr>
          <p:cNvPr id="6" name="Picture 5">
            <a:extLst>
              <a:ext uri="{FF2B5EF4-FFF2-40B4-BE49-F238E27FC236}">
                <a16:creationId xmlns:a16="http://schemas.microsoft.com/office/drawing/2014/main" id="{52AD5CCB-89A4-4319-83C3-6F659C95D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762" y="1916832"/>
            <a:ext cx="3649813" cy="3645024"/>
          </a:xfrm>
          <a:prstGeom prst="rect">
            <a:avLst/>
          </a:prstGeom>
        </p:spPr>
      </p:pic>
    </p:spTree>
    <p:extLst>
      <p:ext uri="{BB962C8B-B14F-4D97-AF65-F5344CB8AC3E}">
        <p14:creationId xmlns:p14="http://schemas.microsoft.com/office/powerpoint/2010/main" val="169587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9B5F5-3A03-4F65-8EF3-977F8466A2E8}"/>
              </a:ext>
            </a:extLst>
          </p:cNvPr>
          <p:cNvSpPr>
            <a:spLocks noGrp="1"/>
          </p:cNvSpPr>
          <p:nvPr>
            <p:ph type="title"/>
          </p:nvPr>
        </p:nvSpPr>
        <p:spPr/>
        <p:txBody>
          <a:bodyPr/>
          <a:lstStyle/>
          <a:p>
            <a:r>
              <a:rPr lang="en-GB" dirty="0"/>
              <a:t>Some Key Messages</a:t>
            </a:r>
          </a:p>
        </p:txBody>
      </p:sp>
      <p:sp>
        <p:nvSpPr>
          <p:cNvPr id="3" name="Content Placeholder 2">
            <a:extLst>
              <a:ext uri="{FF2B5EF4-FFF2-40B4-BE49-F238E27FC236}">
                <a16:creationId xmlns:a16="http://schemas.microsoft.com/office/drawing/2014/main" id="{4FC24117-A8A8-49CA-B8A6-EB261B6C3187}"/>
              </a:ext>
            </a:extLst>
          </p:cNvPr>
          <p:cNvSpPr>
            <a:spLocks noGrp="1"/>
          </p:cNvSpPr>
          <p:nvPr>
            <p:ph idx="1"/>
          </p:nvPr>
        </p:nvSpPr>
        <p:spPr>
          <a:xfrm>
            <a:off x="2948829" y="1758157"/>
            <a:ext cx="6002665" cy="4827838"/>
          </a:xfrm>
        </p:spPr>
        <p:txBody>
          <a:bodyPr>
            <a:normAutofit/>
          </a:bodyPr>
          <a:lstStyle/>
          <a:p>
            <a:r>
              <a:rPr lang="en-GB" sz="3200" dirty="0"/>
              <a:t>It’s about more than storage</a:t>
            </a:r>
          </a:p>
          <a:p>
            <a:r>
              <a:rPr lang="en-GB" sz="3200" dirty="0"/>
              <a:t>Be prepared to advocate for DP</a:t>
            </a:r>
          </a:p>
          <a:p>
            <a:r>
              <a:rPr lang="en-GB" sz="3200" dirty="0"/>
              <a:t>Know the opportunities and benefits</a:t>
            </a:r>
          </a:p>
          <a:p>
            <a:r>
              <a:rPr lang="en-GB" sz="3200" dirty="0"/>
              <a:t>Collaboration is essential</a:t>
            </a:r>
          </a:p>
          <a:p>
            <a:r>
              <a:rPr lang="en-GB" sz="3200" dirty="0"/>
              <a:t>Investing in people is as important as technology</a:t>
            </a:r>
          </a:p>
          <a:p>
            <a:r>
              <a:rPr lang="en-GB" sz="3200" dirty="0"/>
              <a:t>The DPC is here to help!</a:t>
            </a:r>
          </a:p>
        </p:txBody>
      </p:sp>
      <p:pic>
        <p:nvPicPr>
          <p:cNvPr id="5" name="Picture 4">
            <a:extLst>
              <a:ext uri="{FF2B5EF4-FFF2-40B4-BE49-F238E27FC236}">
                <a16:creationId xmlns:a16="http://schemas.microsoft.com/office/drawing/2014/main" id="{E56D9A8C-A823-41B9-B6BB-3A8F61EA1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0200"/>
            <a:ext cx="2756325" cy="5053263"/>
          </a:xfrm>
          <a:prstGeom prst="rect">
            <a:avLst/>
          </a:prstGeom>
        </p:spPr>
      </p:pic>
    </p:spTree>
    <p:extLst>
      <p:ext uri="{BB962C8B-B14F-4D97-AF65-F5344CB8AC3E}">
        <p14:creationId xmlns:p14="http://schemas.microsoft.com/office/powerpoint/2010/main" val="87606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Digital Preservation Coalition</a:t>
            </a:r>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3"/>
          <a:srcRect l="1711" t="10747" r="3026" b="1797"/>
          <a:stretch/>
        </p:blipFill>
        <p:spPr>
          <a:xfrm>
            <a:off x="216568" y="1729369"/>
            <a:ext cx="8710863" cy="4289006"/>
          </a:xfrm>
          <a:prstGeom prst="rect">
            <a:avLst/>
          </a:prstGeom>
        </p:spPr>
      </p:pic>
      <p:sp>
        <p:nvSpPr>
          <p:cNvPr id="6" name="TextBox 5"/>
          <p:cNvSpPr txBox="1"/>
          <p:nvPr/>
        </p:nvSpPr>
        <p:spPr>
          <a:xfrm>
            <a:off x="6316579" y="6311899"/>
            <a:ext cx="3413961" cy="369332"/>
          </a:xfrm>
          <a:prstGeom prst="rect">
            <a:avLst/>
          </a:prstGeom>
          <a:noFill/>
        </p:spPr>
        <p:txBody>
          <a:bodyPr wrap="square" rtlCol="0">
            <a:spAutoFit/>
          </a:bodyPr>
          <a:lstStyle/>
          <a:p>
            <a:r>
              <a:rPr lang="en-GB" dirty="0">
                <a:hlinkClick r:id="rId4"/>
              </a:rPr>
              <a:t>http://www.dpconline.org</a:t>
            </a:r>
            <a:r>
              <a:rPr lang="en-GB" dirty="0"/>
              <a:t> </a:t>
            </a:r>
          </a:p>
        </p:txBody>
      </p:sp>
    </p:spTree>
    <p:extLst>
      <p:ext uri="{BB962C8B-B14F-4D97-AF65-F5344CB8AC3E}">
        <p14:creationId xmlns:p14="http://schemas.microsoft.com/office/powerpoint/2010/main" val="3695715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Blog and Case Notes</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srcRect l="25658" t="14203" r="3158" b="1424"/>
          <a:stretch/>
        </p:blipFill>
        <p:spPr>
          <a:xfrm>
            <a:off x="545599" y="1441702"/>
            <a:ext cx="8052802" cy="5119184"/>
          </a:xfrm>
          <a:prstGeom prst="rect">
            <a:avLst/>
          </a:prstGeom>
        </p:spPr>
      </p:pic>
    </p:spTree>
    <p:extLst>
      <p:ext uri="{BB962C8B-B14F-4D97-AF65-F5344CB8AC3E}">
        <p14:creationId xmlns:p14="http://schemas.microsoft.com/office/powerpoint/2010/main" val="3586225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Networking</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23350"/>
          <a:stretch/>
        </p:blipFill>
        <p:spPr>
          <a:xfrm>
            <a:off x="306805" y="1582401"/>
            <a:ext cx="8530390" cy="4851181"/>
          </a:xfrm>
        </p:spPr>
      </p:pic>
    </p:spTree>
    <p:extLst>
      <p:ext uri="{BB962C8B-B14F-4D97-AF65-F5344CB8AC3E}">
        <p14:creationId xmlns:p14="http://schemas.microsoft.com/office/powerpoint/2010/main" val="240362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Webinars</a:t>
            </a:r>
          </a:p>
        </p:txBody>
      </p:sp>
      <p:pic>
        <p:nvPicPr>
          <p:cNvPr id="4" name="Content Placeholder 3"/>
          <p:cNvPicPr>
            <a:picLocks noGrp="1" noChangeAspect="1"/>
          </p:cNvPicPr>
          <p:nvPr>
            <p:ph idx="1"/>
          </p:nvPr>
        </p:nvPicPr>
        <p:blipFill rotWithShape="1">
          <a:blip r:embed="rId3"/>
          <a:srcRect l="6673" t="18250" r="41153"/>
          <a:stretch/>
        </p:blipFill>
        <p:spPr>
          <a:xfrm>
            <a:off x="1507759" y="1467852"/>
            <a:ext cx="6128482" cy="5101389"/>
          </a:xfrm>
          <a:prstGeom prst="rect">
            <a:avLst/>
          </a:prstGeom>
        </p:spPr>
      </p:pic>
    </p:spTree>
    <p:extLst>
      <p:ext uri="{BB962C8B-B14F-4D97-AF65-F5344CB8AC3E}">
        <p14:creationId xmlns:p14="http://schemas.microsoft.com/office/powerpoint/2010/main" val="2255623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Projects</a:t>
            </a:r>
          </a:p>
        </p:txBody>
      </p:sp>
      <p:pic>
        <p:nvPicPr>
          <p:cNvPr id="1026" name="Picture 2" descr="http://expertpc.org/earkproject/images/e-ark%20logo%20new%20ver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216" y="1691439"/>
            <a:ext cx="2480009" cy="13129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verapdf.org/wp-content/uploads/sites/3/2015/07/veraPDF-shadow.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89883" y="1690689"/>
            <a:ext cx="2679031" cy="13930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timbus proj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104" y="3523876"/>
            <a:ext cx="3576232" cy="12272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timbus proj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1919" y="3350940"/>
            <a:ext cx="1732132" cy="186250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timbus projec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9595" y="5144252"/>
            <a:ext cx="238125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spruce project digital preserv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00620" y="5480604"/>
            <a:ext cx="3914730" cy="997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65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Tech Watch Reports</a:t>
            </a:r>
          </a:p>
        </p:txBody>
      </p:sp>
      <p:pic>
        <p:nvPicPr>
          <p:cNvPr id="4" name="Picture 3"/>
          <p:cNvPicPr>
            <a:picLocks noChangeAspect="1"/>
          </p:cNvPicPr>
          <p:nvPr/>
        </p:nvPicPr>
        <p:blipFill rotWithShape="1">
          <a:blip r:embed="rId3"/>
          <a:srcRect l="35659" t="14555" r="36446" b="10992"/>
          <a:stretch/>
        </p:blipFill>
        <p:spPr>
          <a:xfrm>
            <a:off x="773029" y="1690689"/>
            <a:ext cx="3441608" cy="4926679"/>
          </a:xfrm>
          <a:prstGeom prst="rect">
            <a:avLst/>
          </a:prstGeom>
        </p:spPr>
      </p:pic>
      <p:pic>
        <p:nvPicPr>
          <p:cNvPr id="5" name="Picture 4"/>
          <p:cNvPicPr>
            <a:picLocks noChangeAspect="1"/>
          </p:cNvPicPr>
          <p:nvPr/>
        </p:nvPicPr>
        <p:blipFill rotWithShape="1">
          <a:blip r:embed="rId4"/>
          <a:srcRect l="35658" t="14216" r="36316" b="10619"/>
          <a:stretch/>
        </p:blipFill>
        <p:spPr>
          <a:xfrm>
            <a:off x="4911921" y="1689829"/>
            <a:ext cx="3459050" cy="4928400"/>
          </a:xfrm>
          <a:prstGeom prst="rect">
            <a:avLst/>
          </a:prstGeom>
        </p:spPr>
      </p:pic>
    </p:spTree>
    <p:extLst>
      <p:ext uri="{BB962C8B-B14F-4D97-AF65-F5344CB8AC3E}">
        <p14:creationId xmlns:p14="http://schemas.microsoft.com/office/powerpoint/2010/main" val="3270248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Training Workshops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2129" y="1690689"/>
            <a:ext cx="7299741" cy="4863933"/>
          </a:xfrm>
        </p:spPr>
      </p:pic>
    </p:spTree>
    <p:extLst>
      <p:ext uri="{BB962C8B-B14F-4D97-AF65-F5344CB8AC3E}">
        <p14:creationId xmlns:p14="http://schemas.microsoft.com/office/powerpoint/2010/main" val="4242213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Digital Preservation Handbook</a:t>
            </a:r>
          </a:p>
        </p:txBody>
      </p:sp>
      <p:pic>
        <p:nvPicPr>
          <p:cNvPr id="4" name="Content Placeholder 3"/>
          <p:cNvPicPr>
            <a:picLocks noGrp="1" noChangeAspect="1"/>
          </p:cNvPicPr>
          <p:nvPr>
            <p:ph idx="1"/>
          </p:nvPr>
        </p:nvPicPr>
        <p:blipFill rotWithShape="1">
          <a:blip r:embed="rId3"/>
          <a:srcRect l="5302" t="10783" r="7896"/>
          <a:stretch/>
        </p:blipFill>
        <p:spPr>
          <a:xfrm>
            <a:off x="-5584" y="1513264"/>
            <a:ext cx="9149584" cy="4995821"/>
          </a:xfrm>
          <a:prstGeom prst="rect">
            <a:avLst/>
          </a:prstGeom>
        </p:spPr>
      </p:pic>
    </p:spTree>
    <p:extLst>
      <p:ext uri="{BB962C8B-B14F-4D97-AF65-F5344CB8AC3E}">
        <p14:creationId xmlns:p14="http://schemas.microsoft.com/office/powerpoint/2010/main" val="2095464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516" y="244810"/>
            <a:ext cx="7886700" cy="1325563"/>
          </a:xfrm>
        </p:spPr>
        <p:txBody>
          <a:bodyPr/>
          <a:lstStyle/>
          <a:p>
            <a:r>
              <a:rPr lang="en-GB" dirty="0"/>
              <a:t>What’s the Problem?</a:t>
            </a:r>
          </a:p>
        </p:txBody>
      </p:sp>
      <p:sp>
        <p:nvSpPr>
          <p:cNvPr id="3" name="Content Placeholder 2"/>
          <p:cNvSpPr>
            <a:spLocks noGrp="1"/>
          </p:cNvSpPr>
          <p:nvPr>
            <p:ph idx="1"/>
          </p:nvPr>
        </p:nvSpPr>
        <p:spPr>
          <a:xfrm>
            <a:off x="215516" y="1757115"/>
            <a:ext cx="8712968" cy="4547937"/>
          </a:xfrm>
        </p:spPr>
        <p:txBody>
          <a:bodyPr>
            <a:normAutofit/>
          </a:bodyPr>
          <a:lstStyle/>
          <a:p>
            <a:pPr marL="0" indent="0">
              <a:spcBef>
                <a:spcPct val="0"/>
              </a:spcBef>
              <a:buNone/>
            </a:pPr>
            <a:r>
              <a:rPr lang="en-GB" altLang="en-US" sz="3200" dirty="0"/>
              <a:t>Digital data (images, documents etc.) have value and create opportunities</a:t>
            </a:r>
          </a:p>
          <a:p>
            <a:pPr>
              <a:spcBef>
                <a:spcPct val="0"/>
              </a:spcBef>
              <a:buNone/>
            </a:pPr>
            <a:r>
              <a:rPr lang="en-GB" altLang="en-US" sz="3200" dirty="0"/>
              <a:t>...but...</a:t>
            </a:r>
          </a:p>
          <a:p>
            <a:pPr marL="0" indent="0">
              <a:spcBef>
                <a:spcPct val="0"/>
              </a:spcBef>
              <a:buNone/>
            </a:pPr>
            <a:r>
              <a:rPr lang="en-GB" altLang="en-US" sz="3200" dirty="0"/>
              <a:t>Access depends on software, hardware and people</a:t>
            </a:r>
          </a:p>
          <a:p>
            <a:pPr marL="0" indent="0">
              <a:spcBef>
                <a:spcPct val="0"/>
              </a:spcBef>
              <a:buNone/>
            </a:pPr>
            <a:r>
              <a:rPr lang="en-GB" altLang="en-US" sz="3200" dirty="0"/>
              <a:t>…and…</a:t>
            </a:r>
          </a:p>
          <a:p>
            <a:pPr marL="0" indent="0">
              <a:spcBef>
                <a:spcPct val="0"/>
              </a:spcBef>
              <a:buNone/>
            </a:pPr>
            <a:r>
              <a:rPr lang="en-GB" altLang="en-US" sz="3200" dirty="0"/>
              <a:t>Technology and people change, creating barriers to reuse</a:t>
            </a:r>
          </a:p>
          <a:p>
            <a:pPr>
              <a:spcBef>
                <a:spcPct val="0"/>
              </a:spcBef>
              <a:buNone/>
            </a:pPr>
            <a:r>
              <a:rPr lang="en-GB" altLang="en-US" sz="3200" dirty="0"/>
              <a:t>...therefore...</a:t>
            </a:r>
          </a:p>
          <a:p>
            <a:pPr marL="0" indent="0">
              <a:spcBef>
                <a:spcPct val="0"/>
              </a:spcBef>
              <a:buNone/>
            </a:pPr>
            <a:r>
              <a:rPr lang="en-GB" altLang="en-US" sz="3200" dirty="0"/>
              <a:t>We need to actively manage data to protect and create opportunities</a:t>
            </a:r>
          </a:p>
          <a:p>
            <a:endParaRPr lang="en-GB" dirty="0"/>
          </a:p>
        </p:txBody>
      </p:sp>
    </p:spTree>
    <p:extLst>
      <p:ext uri="{BB962C8B-B14F-4D97-AF65-F5344CB8AC3E}">
        <p14:creationId xmlns:p14="http://schemas.microsoft.com/office/powerpoint/2010/main" val="178012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A277-054B-41E3-8273-CB46B09B6740}"/>
              </a:ext>
            </a:extLst>
          </p:cNvPr>
          <p:cNvSpPr>
            <a:spLocks noGrp="1"/>
          </p:cNvSpPr>
          <p:nvPr>
            <p:ph type="title"/>
          </p:nvPr>
        </p:nvSpPr>
        <p:spPr/>
        <p:txBody>
          <a:bodyPr/>
          <a:lstStyle/>
          <a:p>
            <a:r>
              <a:rPr lang="en-GB" dirty="0"/>
              <a:t>Questions?</a:t>
            </a:r>
          </a:p>
        </p:txBody>
      </p:sp>
      <p:sp>
        <p:nvSpPr>
          <p:cNvPr id="3" name="Content Placeholder 2">
            <a:extLst>
              <a:ext uri="{FF2B5EF4-FFF2-40B4-BE49-F238E27FC236}">
                <a16:creationId xmlns:a16="http://schemas.microsoft.com/office/drawing/2014/main" id="{8332EFB1-6696-41D8-8A33-53012EE8DE76}"/>
              </a:ext>
            </a:extLst>
          </p:cNvPr>
          <p:cNvSpPr>
            <a:spLocks noGrp="1"/>
          </p:cNvSpPr>
          <p:nvPr>
            <p:ph idx="1"/>
          </p:nvPr>
        </p:nvSpPr>
        <p:spPr>
          <a:xfrm>
            <a:off x="339892" y="1921250"/>
            <a:ext cx="7886700" cy="4351338"/>
          </a:xfrm>
        </p:spPr>
        <p:txBody>
          <a:bodyPr/>
          <a:lstStyle/>
          <a:p>
            <a:pPr marL="0" indent="0">
              <a:buNone/>
            </a:pPr>
            <a:endParaRPr lang="en-GB" dirty="0"/>
          </a:p>
          <a:p>
            <a:pPr marL="0" indent="0">
              <a:buNone/>
            </a:pPr>
            <a:r>
              <a:rPr lang="en-GB" sz="3200" dirty="0">
                <a:hlinkClick r:id="rId2"/>
              </a:rPr>
              <a:t>sharon@dpconline.org</a:t>
            </a:r>
            <a:endParaRPr lang="en-GB" sz="3200" dirty="0"/>
          </a:p>
          <a:p>
            <a:pPr marL="0" indent="0">
              <a:buNone/>
            </a:pPr>
            <a:r>
              <a:rPr lang="en-GB" sz="3200" dirty="0">
                <a:hlinkClick r:id="rId3"/>
              </a:rPr>
              <a:t>www.dpconline.org</a:t>
            </a:r>
            <a:endParaRPr lang="en-GB" sz="3200" dirty="0"/>
          </a:p>
          <a:p>
            <a:pPr marL="0" indent="0">
              <a:buNone/>
            </a:pPr>
            <a:r>
              <a:rPr lang="en-GB" sz="3200" dirty="0"/>
              <a:t>@</a:t>
            </a:r>
            <a:r>
              <a:rPr lang="en-GB" sz="3200" dirty="0" err="1"/>
              <a:t>SharonMcMeekin</a:t>
            </a:r>
            <a:endParaRPr lang="en-GB" sz="3200" dirty="0"/>
          </a:p>
          <a:p>
            <a:pPr marL="0" indent="0">
              <a:buNone/>
            </a:pPr>
            <a:r>
              <a:rPr lang="en-GB" sz="3200" dirty="0"/>
              <a:t>(@</a:t>
            </a:r>
            <a:r>
              <a:rPr lang="en-GB" sz="3200" dirty="0" err="1"/>
              <a:t>williamkilbride</a:t>
            </a:r>
            <a:r>
              <a:rPr lang="en-GB" sz="3200" dirty="0"/>
              <a:t> @</a:t>
            </a:r>
            <a:r>
              <a:rPr lang="en-GB" sz="3200" dirty="0" err="1"/>
              <a:t>prwheatley</a:t>
            </a:r>
            <a:r>
              <a:rPr lang="en-GB" sz="3200" dirty="0"/>
              <a:t>)</a:t>
            </a:r>
          </a:p>
        </p:txBody>
      </p:sp>
      <p:pic>
        <p:nvPicPr>
          <p:cNvPr id="5" name="Picture 4">
            <a:extLst>
              <a:ext uri="{FF2B5EF4-FFF2-40B4-BE49-F238E27FC236}">
                <a16:creationId xmlns:a16="http://schemas.microsoft.com/office/drawing/2014/main" id="{0C415667-94A4-4B7A-AAD4-D6D29071A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5342" y="1825624"/>
            <a:ext cx="3406942" cy="4542589"/>
          </a:xfrm>
          <a:prstGeom prst="rect">
            <a:avLst/>
          </a:prstGeom>
        </p:spPr>
      </p:pic>
    </p:spTree>
    <p:extLst>
      <p:ext uri="{BB962C8B-B14F-4D97-AF65-F5344CB8AC3E}">
        <p14:creationId xmlns:p14="http://schemas.microsoft.com/office/powerpoint/2010/main" val="7354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We Preserve….</a:t>
            </a:r>
          </a:p>
        </p:txBody>
      </p:sp>
      <p:sp>
        <p:nvSpPr>
          <p:cNvPr id="3" name="Content Placeholder 2"/>
          <p:cNvSpPr>
            <a:spLocks noGrp="1"/>
          </p:cNvSpPr>
          <p:nvPr>
            <p:ph idx="1"/>
          </p:nvPr>
        </p:nvSpPr>
        <p:spPr>
          <a:xfrm>
            <a:off x="397042" y="1979447"/>
            <a:ext cx="8398042" cy="4878553"/>
          </a:xfrm>
        </p:spPr>
        <p:txBody>
          <a:bodyPr/>
          <a:lstStyle/>
          <a:p>
            <a:r>
              <a:rPr lang="en-GB" dirty="0"/>
              <a:t>Legal and Regulatory Compliance</a:t>
            </a:r>
          </a:p>
          <a:p>
            <a:r>
              <a:rPr lang="en-GB" dirty="0"/>
              <a:t>Increased Efficiency</a:t>
            </a:r>
          </a:p>
          <a:p>
            <a:r>
              <a:rPr lang="en-GB" dirty="0"/>
              <a:t>New Revenue Streams</a:t>
            </a:r>
          </a:p>
          <a:p>
            <a:r>
              <a:rPr lang="en-GB" dirty="0"/>
              <a:t>Improving Health</a:t>
            </a:r>
          </a:p>
          <a:p>
            <a:r>
              <a:rPr lang="en-GB" dirty="0"/>
              <a:t>Protecting the Environment</a:t>
            </a:r>
          </a:p>
          <a:p>
            <a:r>
              <a:rPr lang="en-GB" dirty="0"/>
              <a:t>Enabling Research</a:t>
            </a:r>
          </a:p>
          <a:p>
            <a:r>
              <a:rPr lang="en-GB" dirty="0"/>
              <a:t>Documenting Cultural Heritage</a:t>
            </a:r>
          </a:p>
          <a:p>
            <a:r>
              <a:rPr lang="en-GB" dirty="0"/>
              <a:t>Ensuring Transparency and Accountability</a:t>
            </a:r>
          </a:p>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2243" y="1979447"/>
            <a:ext cx="2877220" cy="4054642"/>
          </a:xfrm>
          <a:prstGeom prst="rect">
            <a:avLst/>
          </a:prstGeom>
        </p:spPr>
      </p:pic>
    </p:spTree>
    <p:extLst>
      <p:ext uri="{BB962C8B-B14F-4D97-AF65-F5344CB8AC3E}">
        <p14:creationId xmlns:p14="http://schemas.microsoft.com/office/powerpoint/2010/main" val="3857543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734FA7-AC55-4F08-8451-5660453A2DDB}"/>
              </a:ext>
            </a:extLst>
          </p:cNvPr>
          <p:cNvSpPr>
            <a:spLocks noGrp="1"/>
          </p:cNvSpPr>
          <p:nvPr>
            <p:ph type="title"/>
          </p:nvPr>
        </p:nvSpPr>
        <p:spPr/>
        <p:txBody>
          <a:bodyPr/>
          <a:lstStyle/>
          <a:p>
            <a:r>
              <a:rPr lang="en-GB" dirty="0"/>
              <a:t>Digital Preservation: A Tale of Three Models….</a:t>
            </a:r>
          </a:p>
        </p:txBody>
      </p:sp>
      <p:pic>
        <p:nvPicPr>
          <p:cNvPr id="11" name="Content Placeholder 10">
            <a:extLst>
              <a:ext uri="{FF2B5EF4-FFF2-40B4-BE49-F238E27FC236}">
                <a16:creationId xmlns:a16="http://schemas.microsoft.com/office/drawing/2014/main" id="{2E4E1B98-583B-4390-862C-9593CECD65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5121" y="1921877"/>
            <a:ext cx="5373757" cy="4351338"/>
          </a:xfrm>
        </p:spPr>
      </p:pic>
    </p:spTree>
    <p:extLst>
      <p:ext uri="{BB962C8B-B14F-4D97-AF65-F5344CB8AC3E}">
        <p14:creationId xmlns:p14="http://schemas.microsoft.com/office/powerpoint/2010/main" val="3515242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923" y="291731"/>
            <a:ext cx="7886700" cy="1325563"/>
          </a:xfrm>
        </p:spPr>
        <p:txBody>
          <a:bodyPr/>
          <a:lstStyle/>
          <a:p>
            <a:r>
              <a:rPr lang="en-GB" dirty="0"/>
              <a:t>DP Models: Three Legged Stool</a:t>
            </a:r>
          </a:p>
        </p:txBody>
      </p:sp>
      <p:pic>
        <p:nvPicPr>
          <p:cNvPr id="4" name="Content Placeholder 3" descr="Stoo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9486" y="1686738"/>
            <a:ext cx="6165028" cy="46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74602" y="6331165"/>
            <a:ext cx="4340153" cy="338554"/>
          </a:xfrm>
          <a:prstGeom prst="rect">
            <a:avLst/>
          </a:prstGeom>
        </p:spPr>
        <p:txBody>
          <a:bodyPr wrap="square">
            <a:spAutoFit/>
          </a:bodyPr>
          <a:lstStyle/>
          <a:p>
            <a:r>
              <a:rPr lang="en-GB" sz="1600" dirty="0">
                <a:hlinkClick r:id="rId4"/>
              </a:rPr>
              <a:t>http://dpworkshop.org/dpm-eng/conclusion.html</a:t>
            </a:r>
            <a:r>
              <a:rPr lang="en-GB" sz="1600" dirty="0"/>
              <a:t> </a:t>
            </a:r>
          </a:p>
        </p:txBody>
      </p:sp>
    </p:spTree>
    <p:extLst>
      <p:ext uri="{BB962C8B-B14F-4D97-AF65-F5344CB8AC3E}">
        <p14:creationId xmlns:p14="http://schemas.microsoft.com/office/powerpoint/2010/main" val="3571201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29" y="172620"/>
            <a:ext cx="7886700" cy="1325563"/>
          </a:xfrm>
        </p:spPr>
        <p:txBody>
          <a:bodyPr/>
          <a:lstStyle/>
          <a:p>
            <a:r>
              <a:rPr lang="en-GB" dirty="0"/>
              <a:t>More on the Three Legged Stool</a:t>
            </a:r>
          </a:p>
        </p:txBody>
      </p:sp>
      <p:sp>
        <p:nvSpPr>
          <p:cNvPr id="3" name="Content Placeholder 2"/>
          <p:cNvSpPr>
            <a:spLocks noGrp="1"/>
          </p:cNvSpPr>
          <p:nvPr>
            <p:ph idx="1"/>
          </p:nvPr>
        </p:nvSpPr>
        <p:spPr>
          <a:xfrm>
            <a:off x="315829" y="1672388"/>
            <a:ext cx="8647697" cy="4908885"/>
          </a:xfrm>
        </p:spPr>
        <p:txBody>
          <a:bodyPr numCol="3" spcCol="180000"/>
          <a:lstStyle/>
          <a:p>
            <a:pPr marL="0" indent="0">
              <a:buNone/>
            </a:pPr>
            <a:r>
              <a:rPr lang="en-GB" sz="3200" dirty="0"/>
              <a:t>Technology</a:t>
            </a:r>
          </a:p>
          <a:p>
            <a:r>
              <a:rPr lang="en-GB" dirty="0"/>
              <a:t>Storage/Back-Up</a:t>
            </a:r>
          </a:p>
          <a:p>
            <a:r>
              <a:rPr lang="en-GB" dirty="0"/>
              <a:t>Repository Systems</a:t>
            </a:r>
          </a:p>
          <a:p>
            <a:r>
              <a:rPr lang="en-GB" dirty="0"/>
              <a:t>Tools</a:t>
            </a:r>
          </a:p>
          <a:p>
            <a:r>
              <a:rPr lang="en-GB" dirty="0"/>
              <a:t>Fixity</a:t>
            </a:r>
          </a:p>
          <a:p>
            <a:r>
              <a:rPr lang="en-GB" dirty="0"/>
              <a:t>Security</a:t>
            </a:r>
          </a:p>
          <a:p>
            <a:endParaRPr lang="en-GB" dirty="0"/>
          </a:p>
          <a:p>
            <a:pPr marL="0" indent="0">
              <a:buNone/>
            </a:pPr>
            <a:endParaRPr lang="en-GB" dirty="0"/>
          </a:p>
          <a:p>
            <a:pPr marL="0" indent="0">
              <a:buNone/>
            </a:pPr>
            <a:r>
              <a:rPr lang="en-GB" sz="3200" dirty="0"/>
              <a:t>Organisation</a:t>
            </a:r>
          </a:p>
          <a:p>
            <a:r>
              <a:rPr lang="en-GB" dirty="0"/>
              <a:t>Policy &amp; Strategy</a:t>
            </a:r>
          </a:p>
          <a:p>
            <a:r>
              <a:rPr lang="en-GB" dirty="0"/>
              <a:t>Planning</a:t>
            </a:r>
          </a:p>
          <a:p>
            <a:r>
              <a:rPr lang="en-GB" dirty="0"/>
              <a:t>Procedures</a:t>
            </a:r>
          </a:p>
          <a:p>
            <a:r>
              <a:rPr lang="en-GB" dirty="0"/>
              <a:t>Risks and Benefits</a:t>
            </a:r>
          </a:p>
          <a:p>
            <a:r>
              <a:rPr lang="en-GB" dirty="0"/>
              <a:t>Staffing</a:t>
            </a:r>
          </a:p>
          <a:p>
            <a:endParaRPr lang="en-GB" dirty="0"/>
          </a:p>
          <a:p>
            <a:endParaRPr lang="en-GB" dirty="0"/>
          </a:p>
          <a:p>
            <a:pPr marL="0" indent="0">
              <a:buNone/>
            </a:pPr>
            <a:r>
              <a:rPr lang="en-GB" sz="3200" dirty="0"/>
              <a:t>Resources</a:t>
            </a:r>
          </a:p>
          <a:p>
            <a:r>
              <a:rPr lang="en-GB" dirty="0"/>
              <a:t>Business Planning</a:t>
            </a:r>
          </a:p>
          <a:p>
            <a:r>
              <a:rPr lang="en-GB" dirty="0"/>
              <a:t>Cost modelling</a:t>
            </a:r>
          </a:p>
          <a:p>
            <a:r>
              <a:rPr lang="en-GB" dirty="0"/>
              <a:t>Funding</a:t>
            </a:r>
          </a:p>
          <a:p>
            <a:r>
              <a:rPr lang="en-GB" dirty="0"/>
              <a:t>Sustainability</a:t>
            </a:r>
          </a:p>
          <a:p>
            <a:r>
              <a:rPr lang="en-GB" dirty="0"/>
              <a:t>Staff skills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913" y="5277166"/>
            <a:ext cx="6377527" cy="1391362"/>
          </a:xfrm>
          <a:prstGeom prst="rect">
            <a:avLst/>
          </a:prstGeom>
        </p:spPr>
      </p:pic>
      <p:sp>
        <p:nvSpPr>
          <p:cNvPr id="6" name="TextBox 5"/>
          <p:cNvSpPr txBox="1"/>
          <p:nvPr/>
        </p:nvSpPr>
        <p:spPr>
          <a:xfrm>
            <a:off x="1762658" y="6514639"/>
            <a:ext cx="4993041" cy="307777"/>
          </a:xfrm>
          <a:prstGeom prst="rect">
            <a:avLst/>
          </a:prstGeom>
          <a:noFill/>
        </p:spPr>
        <p:txBody>
          <a:bodyPr wrap="square" rtlCol="0">
            <a:spAutoFit/>
          </a:bodyPr>
          <a:lstStyle/>
          <a:p>
            <a:r>
              <a:rPr lang="en-GB" sz="1400" dirty="0"/>
              <a:t>Illustration by </a:t>
            </a:r>
            <a:r>
              <a:rPr lang="en-GB" sz="1400" dirty="0" err="1"/>
              <a:t>Jørgen</a:t>
            </a:r>
            <a:r>
              <a:rPr lang="en-GB" sz="1400" dirty="0"/>
              <a:t> Stamp digitalbevaring.dk CC BY 2.5 Denmark</a:t>
            </a:r>
          </a:p>
        </p:txBody>
      </p:sp>
    </p:spTree>
    <p:extLst>
      <p:ext uri="{BB962C8B-B14F-4D97-AF65-F5344CB8AC3E}">
        <p14:creationId xmlns:p14="http://schemas.microsoft.com/office/powerpoint/2010/main" val="21566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8" end="1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9" end="1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20" end="2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DP Models: DCC Life-Cycle</a:t>
            </a:r>
          </a:p>
        </p:txBody>
      </p:sp>
      <p:pic>
        <p:nvPicPr>
          <p:cNvPr id="4" name="Picture 3" descr="lifecycle_web"/>
          <p:cNvPicPr>
            <a:picLocks noChangeAspect="1" noChangeArrowheads="1"/>
          </p:cNvPicPr>
          <p:nvPr/>
        </p:nvPicPr>
        <p:blipFill>
          <a:blip r:embed="rId3"/>
          <a:srcRect/>
          <a:stretch>
            <a:fillRect/>
          </a:stretch>
        </p:blipFill>
        <p:spPr bwMode="auto">
          <a:xfrm>
            <a:off x="2029420" y="1408442"/>
            <a:ext cx="5574538" cy="4993857"/>
          </a:xfrm>
          <a:prstGeom prst="rect">
            <a:avLst/>
          </a:prstGeom>
          <a:noFill/>
          <a:ln w="9525">
            <a:noFill/>
            <a:miter lim="800000"/>
            <a:headEnd/>
            <a:tailEnd/>
          </a:ln>
        </p:spPr>
      </p:pic>
      <p:sp>
        <p:nvSpPr>
          <p:cNvPr id="5" name="Rectangle 4"/>
          <p:cNvSpPr/>
          <p:nvPr/>
        </p:nvSpPr>
        <p:spPr>
          <a:xfrm>
            <a:off x="1786838" y="6359955"/>
            <a:ext cx="5570324" cy="369332"/>
          </a:xfrm>
          <a:prstGeom prst="rect">
            <a:avLst/>
          </a:prstGeom>
        </p:spPr>
        <p:txBody>
          <a:bodyPr wrap="square">
            <a:spAutoFit/>
          </a:bodyPr>
          <a:lstStyle/>
          <a:p>
            <a:r>
              <a:rPr lang="en-GB" dirty="0">
                <a:hlinkClick r:id="rId4"/>
              </a:rPr>
              <a:t>http://www.dcc.ac.uk/resources/curation-lifecycle-model</a:t>
            </a:r>
            <a:r>
              <a:rPr lang="en-GB" dirty="0"/>
              <a:t> </a:t>
            </a:r>
          </a:p>
        </p:txBody>
      </p:sp>
    </p:spTree>
    <p:extLst>
      <p:ext uri="{BB962C8B-B14F-4D97-AF65-F5344CB8AC3E}">
        <p14:creationId xmlns:p14="http://schemas.microsoft.com/office/powerpoint/2010/main" val="23655498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3594</TotalTime>
  <Words>1505</Words>
  <Application>Microsoft Office PowerPoint</Application>
  <PresentationFormat>On-screen Show (4:3)</PresentationFormat>
  <Paragraphs>253</Paragraphs>
  <Slides>40</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Gill Sans MT</vt:lpstr>
      <vt:lpstr>Verdana</vt:lpstr>
      <vt:lpstr>Wingdings</vt:lpstr>
      <vt:lpstr>Office Theme</vt:lpstr>
      <vt:lpstr>Getting Started:  An Introduction to  Digital Preservation</vt:lpstr>
      <vt:lpstr>Traditional Media</vt:lpstr>
      <vt:lpstr>Digital Information</vt:lpstr>
      <vt:lpstr>What’s the Problem?</vt:lpstr>
      <vt:lpstr>Why We Preserve….</vt:lpstr>
      <vt:lpstr>Digital Preservation: A Tale of Three Models….</vt:lpstr>
      <vt:lpstr>DP Models: Three Legged Stool</vt:lpstr>
      <vt:lpstr>More on the Three Legged Stool</vt:lpstr>
      <vt:lpstr>DP Models: DCC Life-Cycle</vt:lpstr>
      <vt:lpstr>DP Models: OAIS</vt:lpstr>
      <vt:lpstr>The full functional model</vt:lpstr>
      <vt:lpstr>The OAIS Information Model</vt:lpstr>
      <vt:lpstr>How do you measure compliance?</vt:lpstr>
      <vt:lpstr>Some More Standards….</vt:lpstr>
      <vt:lpstr>Why Do We Need Standards?</vt:lpstr>
      <vt:lpstr>Metadata Standards</vt:lpstr>
      <vt:lpstr>File Formats</vt:lpstr>
      <vt:lpstr>Cost Models</vt:lpstr>
      <vt:lpstr>Local Standards</vt:lpstr>
      <vt:lpstr>Standards, beware!</vt:lpstr>
      <vt:lpstr>Remember the Big Picture!</vt:lpstr>
      <vt:lpstr>PowerPoint Presentation</vt:lpstr>
      <vt:lpstr>PowerPoint Presentation</vt:lpstr>
      <vt:lpstr>Preservation Methods</vt:lpstr>
      <vt:lpstr>Approaches to Preservation</vt:lpstr>
      <vt:lpstr>Bit-Level Preservation</vt:lpstr>
      <vt:lpstr>Migration</vt:lpstr>
      <vt:lpstr>Emulation</vt:lpstr>
      <vt:lpstr>One More Thing….</vt:lpstr>
      <vt:lpstr>Risk Management</vt:lpstr>
      <vt:lpstr>Some Key Messages</vt:lpstr>
      <vt:lpstr>Digital Preservation Coalition</vt:lpstr>
      <vt:lpstr>Blog and Case Notes</vt:lpstr>
      <vt:lpstr>Networking</vt:lpstr>
      <vt:lpstr>Webinars</vt:lpstr>
      <vt:lpstr>Research Projects</vt:lpstr>
      <vt:lpstr>Tech Watch Reports</vt:lpstr>
      <vt:lpstr>Training Workshops</vt:lpstr>
      <vt:lpstr>Digital Preservation Handbook</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Digital Preservation</dc:title>
  <dc:creator>Sharon McMeekin</dc:creator>
  <cp:lastModifiedBy>Sharon McMeekin</cp:lastModifiedBy>
  <cp:revision>245</cp:revision>
  <dcterms:created xsi:type="dcterms:W3CDTF">2016-03-02T16:49:36Z</dcterms:created>
  <dcterms:modified xsi:type="dcterms:W3CDTF">2018-04-16T10:38:00Z</dcterms:modified>
</cp:coreProperties>
</file>