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5" r:id="rId5"/>
    <p:sldId id="267" r:id="rId6"/>
    <p:sldId id="266" r:id="rId7"/>
    <p:sldId id="260" r:id="rId8"/>
    <p:sldId id="261" r:id="rId9"/>
    <p:sldId id="262" r:id="rId10"/>
    <p:sldId id="264" r:id="rId11"/>
    <p:sldId id="26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47038" autoAdjust="0"/>
  </p:normalViewPr>
  <p:slideViewPr>
    <p:cSldViewPr>
      <p:cViewPr varScale="1">
        <p:scale>
          <a:sx n="35" d="100"/>
          <a:sy n="35" d="100"/>
        </p:scale>
        <p:origin x="240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FE336-26E3-4409-8712-85289FCD2EFF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BC246-9A4A-4796-B820-90184C7C9DC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47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0" dirty="0" err="1" smtClean="0"/>
              <a:t>Good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afternoon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ladies</a:t>
            </a:r>
            <a:r>
              <a:rPr lang="cs-CZ" b="0" baseline="0" dirty="0" smtClean="0"/>
              <a:t> and </a:t>
            </a:r>
            <a:r>
              <a:rPr lang="cs-CZ" b="0" baseline="0" dirty="0" err="1" smtClean="0"/>
              <a:t>gentlemans</a:t>
            </a:r>
            <a:r>
              <a:rPr lang="cs-CZ" b="0" baseline="0" dirty="0" smtClean="0"/>
              <a:t>, </a:t>
            </a:r>
            <a:r>
              <a:rPr lang="cs-CZ" b="0" baseline="0" dirty="0" smtClean="0"/>
              <a:t>my </a:t>
            </a:r>
            <a:r>
              <a:rPr lang="cs-CZ" b="0" baseline="0" dirty="0" err="1" smtClean="0"/>
              <a:t>name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is</a:t>
            </a:r>
            <a:r>
              <a:rPr lang="cs-CZ" b="0" baseline="0" dirty="0" smtClean="0"/>
              <a:t> … i </a:t>
            </a:r>
            <a:r>
              <a:rPr lang="cs-CZ" b="0" baseline="0" dirty="0" err="1" smtClean="0"/>
              <a:t>am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from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library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of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czech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academy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of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sciences</a:t>
            </a:r>
            <a:r>
              <a:rPr lang="cs-CZ" b="0" baseline="0" dirty="0" smtClean="0"/>
              <a:t> and i </a:t>
            </a:r>
            <a:r>
              <a:rPr lang="cs-CZ" b="0" baseline="0" dirty="0" err="1" smtClean="0"/>
              <a:t>would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like</a:t>
            </a:r>
            <a:r>
              <a:rPr lang="cs-CZ" b="0" baseline="0" dirty="0" smtClean="0"/>
              <a:t> to </a:t>
            </a:r>
            <a:r>
              <a:rPr lang="cs-CZ" b="0" baseline="0" dirty="0" err="1" smtClean="0"/>
              <a:t>tell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you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something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about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bibliometrics</a:t>
            </a:r>
            <a:r>
              <a:rPr lang="cs-CZ" b="0" baseline="0" dirty="0" smtClean="0"/>
              <a:t> in </a:t>
            </a:r>
            <a:r>
              <a:rPr lang="cs-CZ" b="0" baseline="0" dirty="0" err="1" smtClean="0"/>
              <a:t>context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of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libraries</a:t>
            </a:r>
            <a:r>
              <a:rPr lang="cs-CZ" b="0" baseline="0" dirty="0" smtClean="0"/>
              <a:t>, and </a:t>
            </a:r>
            <a:r>
              <a:rPr lang="cs-CZ" b="0" baseline="0" dirty="0" err="1" smtClean="0"/>
              <a:t>about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institutional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evaluation</a:t>
            </a:r>
            <a:r>
              <a:rPr lang="cs-CZ" b="0" baseline="0" dirty="0" smtClean="0"/>
              <a:t> in </a:t>
            </a:r>
            <a:r>
              <a:rPr lang="cs-CZ" b="0" baseline="0" dirty="0" err="1" smtClean="0"/>
              <a:t>which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was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library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of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czech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academy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of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sciences</a:t>
            </a:r>
            <a:r>
              <a:rPr lang="cs-CZ" b="0" baseline="0" dirty="0" smtClean="0"/>
              <a:t> </a:t>
            </a:r>
            <a:r>
              <a:rPr lang="cs-CZ" b="0" baseline="0" dirty="0" err="1" smtClean="0"/>
              <a:t>involved</a:t>
            </a:r>
            <a:r>
              <a:rPr lang="cs-CZ" b="0" baseline="0" smtClean="0"/>
              <a:t>.</a:t>
            </a:r>
            <a:endParaRPr lang="cs-CZ" b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BC246-9A4A-4796-B820-90184C7C9DCE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0691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So,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brief</a:t>
            </a:r>
            <a:r>
              <a:rPr lang="cs-CZ" dirty="0" smtClean="0"/>
              <a:t> </a:t>
            </a:r>
            <a:r>
              <a:rPr lang="cs-CZ" dirty="0" err="1" smtClean="0"/>
              <a:t>introduction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last </a:t>
            </a:r>
            <a:r>
              <a:rPr lang="cs-CZ" baseline="0" dirty="0" err="1" smtClean="0"/>
              <a:t>evalauation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czech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academy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sciences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where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library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got</a:t>
            </a:r>
            <a:r>
              <a:rPr lang="cs-CZ" baseline="0" dirty="0" smtClean="0"/>
              <a:t> a </a:t>
            </a:r>
            <a:r>
              <a:rPr lang="cs-CZ" baseline="0" dirty="0" err="1" smtClean="0"/>
              <a:t>key</a:t>
            </a:r>
            <a:r>
              <a:rPr lang="cs-CZ" baseline="0" dirty="0" smtClean="0"/>
              <a:t> role. </a:t>
            </a:r>
            <a:r>
              <a:rPr lang="cs-CZ" baseline="0" dirty="0" err="1" smtClean="0"/>
              <a:t>Now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some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possible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improvements</a:t>
            </a:r>
            <a:r>
              <a:rPr lang="cs-CZ" baseline="0" dirty="0" smtClean="0"/>
              <a:t>.</a:t>
            </a:r>
          </a:p>
          <a:p>
            <a:endParaRPr lang="cs-CZ" dirty="0" smtClean="0"/>
          </a:p>
          <a:p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smtClean="0"/>
              <a:t>point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because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a lot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effort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minimal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outcome</a:t>
            </a:r>
            <a:r>
              <a:rPr lang="cs-CZ" baseline="0" dirty="0" smtClean="0"/>
              <a:t>. A lot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downloaded</a:t>
            </a:r>
            <a:r>
              <a:rPr lang="cs-CZ" baseline="0" dirty="0" smtClean="0"/>
              <a:t> data, a lot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countings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minimal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information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contribution</a:t>
            </a:r>
            <a:r>
              <a:rPr lang="cs-CZ" baseline="0" dirty="0" smtClean="0"/>
              <a:t>. </a:t>
            </a:r>
          </a:p>
          <a:p>
            <a:endParaRPr lang="cs-CZ" baseline="0" dirty="0" smtClean="0"/>
          </a:p>
          <a:p>
            <a:r>
              <a:rPr lang="cs-CZ" baseline="0" dirty="0" smtClean="0"/>
              <a:t>Second point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under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heavy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discussion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right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now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How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can</a:t>
            </a:r>
            <a:r>
              <a:rPr lang="cs-CZ" baseline="0" dirty="0" smtClean="0"/>
              <a:t> do </a:t>
            </a:r>
            <a:r>
              <a:rPr lang="cs-CZ" baseline="0" dirty="0" err="1" smtClean="0"/>
              <a:t>parcialization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citations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between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authors</a:t>
            </a:r>
            <a:r>
              <a:rPr lang="cs-CZ" baseline="0" dirty="0" smtClean="0"/>
              <a:t>.</a:t>
            </a:r>
            <a:endParaRPr lang="cs-CZ" baseline="0" dirty="0" smtClean="0"/>
          </a:p>
          <a:p>
            <a:endParaRPr lang="cs-CZ" baseline="0" dirty="0" smtClean="0"/>
          </a:p>
          <a:p>
            <a:r>
              <a:rPr lang="cs-CZ" baseline="0" dirty="0" smtClean="0"/>
              <a:t>Last point </a:t>
            </a:r>
            <a:r>
              <a:rPr lang="cs-CZ" baseline="0" dirty="0" err="1" smtClean="0"/>
              <a:t>includes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evaluation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outputs</a:t>
            </a:r>
            <a:r>
              <a:rPr lang="cs-CZ" baseline="0" dirty="0" smtClean="0"/>
              <a:t> not </a:t>
            </a:r>
            <a:r>
              <a:rPr lang="cs-CZ" baseline="0" dirty="0" err="1" smtClean="0"/>
              <a:t>only</a:t>
            </a:r>
            <a:r>
              <a:rPr lang="cs-CZ" baseline="0" dirty="0" smtClean="0"/>
              <a:t> in </a:t>
            </a:r>
            <a:r>
              <a:rPr lang="cs-CZ" baseline="0" dirty="0" err="1" smtClean="0"/>
              <a:t>one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selected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subject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category</a:t>
            </a:r>
            <a:r>
              <a:rPr lang="cs-CZ" baseline="0" dirty="0" smtClean="0"/>
              <a:t> but in </a:t>
            </a:r>
            <a:r>
              <a:rPr lang="cs-CZ" baseline="0" dirty="0" err="1" smtClean="0"/>
              <a:t>all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subject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categories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with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weighted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average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Also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distributions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into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quartiles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counts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with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different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sizes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journals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You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see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example</a:t>
            </a:r>
            <a:r>
              <a:rPr lang="cs-CZ" baseline="0" dirty="0" smtClean="0"/>
              <a:t>. </a:t>
            </a:r>
            <a:endParaRPr lang="cs-CZ" baseline="0" dirty="0" smtClean="0"/>
          </a:p>
          <a:p>
            <a:endParaRPr lang="cs-CZ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And </a:t>
            </a:r>
            <a:r>
              <a:rPr lang="cs-CZ" dirty="0" err="1" smtClean="0"/>
              <a:t>that</a:t>
            </a:r>
            <a:r>
              <a:rPr lang="cs-CZ" dirty="0" smtClean="0"/>
              <a:t> in not </a:t>
            </a:r>
            <a:r>
              <a:rPr lang="cs-CZ" dirty="0" err="1" smtClean="0"/>
              <a:t>all</a:t>
            </a:r>
            <a:r>
              <a:rPr lang="cs-CZ" dirty="0" smtClean="0"/>
              <a:t>.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made </a:t>
            </a:r>
            <a:r>
              <a:rPr lang="cs-CZ" dirty="0" err="1" smtClean="0"/>
              <a:t>our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own</a:t>
            </a:r>
            <a:r>
              <a:rPr lang="cs-CZ" baseline="0" dirty="0" smtClean="0"/>
              <a:t> interface </a:t>
            </a:r>
            <a:r>
              <a:rPr lang="cs-CZ" baseline="0" dirty="0" err="1" smtClean="0"/>
              <a:t>which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works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directly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with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our</a:t>
            </a:r>
            <a:r>
              <a:rPr lang="cs-CZ" baseline="0" dirty="0" smtClean="0"/>
              <a:t> CRIS ASEP and </a:t>
            </a:r>
            <a:r>
              <a:rPr lang="cs-CZ" baseline="0" dirty="0" err="1" smtClean="0"/>
              <a:t>provide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bibliometrics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reports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automaticaly</a:t>
            </a:r>
            <a:r>
              <a:rPr lang="cs-CZ" baseline="0" dirty="0" smtClean="0"/>
              <a:t>. As far as i </a:t>
            </a:r>
            <a:r>
              <a:rPr lang="cs-CZ" baseline="0" dirty="0" err="1" smtClean="0"/>
              <a:t>know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unique</a:t>
            </a:r>
            <a:r>
              <a:rPr lang="cs-CZ" baseline="0" dirty="0" smtClean="0"/>
              <a:t> in Czech </a:t>
            </a:r>
            <a:r>
              <a:rPr lang="cs-CZ" baseline="0" dirty="0" err="1" smtClean="0"/>
              <a:t>republic</a:t>
            </a:r>
            <a:r>
              <a:rPr lang="cs-CZ" baseline="0" dirty="0" smtClean="0"/>
              <a:t>. These </a:t>
            </a:r>
            <a:r>
              <a:rPr lang="cs-CZ" baseline="0" dirty="0" err="1" smtClean="0"/>
              <a:t>reports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displayed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only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appropriate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institutions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There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limitation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no </a:t>
            </a:r>
            <a:r>
              <a:rPr lang="cs-CZ" baseline="0" dirty="0" err="1" smtClean="0"/>
              <a:t>one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else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could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see</a:t>
            </a:r>
            <a:r>
              <a:rPr lang="cs-CZ" baseline="0" dirty="0" smtClean="0"/>
              <a:t> these </a:t>
            </a:r>
            <a:r>
              <a:rPr lang="cs-CZ" baseline="0" dirty="0" err="1" smtClean="0"/>
              <a:t>reports</a:t>
            </a:r>
            <a:r>
              <a:rPr lang="cs-CZ" baseline="0" dirty="0" smtClean="0"/>
              <a:t>.</a:t>
            </a:r>
            <a:endParaRPr lang="cs-CZ" dirty="0" smtClean="0"/>
          </a:p>
          <a:p>
            <a:endParaRPr lang="cs-CZ" baseline="0" dirty="0" smtClean="0"/>
          </a:p>
          <a:p>
            <a:endParaRPr lang="cs-CZ" baseline="0" dirty="0" smtClean="0"/>
          </a:p>
          <a:p>
            <a:r>
              <a:rPr lang="cs-CZ" baseline="0" dirty="0" smtClean="0"/>
              <a:t>Ni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sum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citable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units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whole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subject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category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given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year</a:t>
            </a:r>
            <a:r>
              <a:rPr lang="cs-CZ" baseline="0" dirty="0" smtClean="0"/>
              <a:t>. R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rank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journal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journals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descending</a:t>
            </a:r>
            <a:r>
              <a:rPr lang="cs-CZ" baseline="0" dirty="0" smtClean="0"/>
              <a:t> by AIS.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BC246-9A4A-4796-B820-90184C7C9DCE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2243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BC246-9A4A-4796-B820-90184C7C9DCE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645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Why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libraries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should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participate</a:t>
            </a:r>
            <a:r>
              <a:rPr lang="cs-CZ" baseline="0" dirty="0" smtClean="0"/>
              <a:t> in </a:t>
            </a:r>
            <a:r>
              <a:rPr lang="cs-CZ" baseline="0" dirty="0" err="1" smtClean="0"/>
              <a:t>institutional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evaluation</a:t>
            </a:r>
            <a:r>
              <a:rPr lang="cs-CZ" baseline="0" dirty="0" smtClean="0"/>
              <a:t>? </a:t>
            </a:r>
            <a:r>
              <a:rPr lang="cs-CZ" baseline="0" dirty="0" err="1" smtClean="0"/>
              <a:t>Well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they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earn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some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money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add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another</a:t>
            </a:r>
            <a:r>
              <a:rPr lang="cs-CZ" baseline="0" dirty="0" smtClean="0"/>
              <a:t> argument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justifying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their</a:t>
            </a:r>
            <a:r>
              <a:rPr lang="cs-CZ" baseline="0" dirty="0" smtClean="0"/>
              <a:t> existence </a:t>
            </a:r>
            <a:r>
              <a:rPr lang="cs-CZ" baseline="0" dirty="0" err="1" smtClean="0"/>
              <a:t>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budget.What</a:t>
            </a:r>
            <a:r>
              <a:rPr lang="cs-CZ" baseline="0" dirty="0" smtClean="0"/>
              <a:t> more,  In Czech </a:t>
            </a:r>
            <a:r>
              <a:rPr lang="cs-CZ" baseline="0" dirty="0" err="1" smtClean="0"/>
              <a:t>republic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have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got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law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which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says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something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about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necessity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evaluation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scientific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organizations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We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have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got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evaluation</a:t>
            </a:r>
            <a:r>
              <a:rPr lang="cs-CZ" baseline="0" dirty="0" smtClean="0"/>
              <a:t> on </a:t>
            </a:r>
            <a:r>
              <a:rPr lang="cs-CZ" baseline="0" dirty="0" err="1" smtClean="0"/>
              <a:t>national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level</a:t>
            </a:r>
            <a:r>
              <a:rPr lang="cs-CZ" baseline="0" dirty="0" smtClean="0"/>
              <a:t>, Metodika M17+, </a:t>
            </a:r>
            <a:r>
              <a:rPr lang="cs-CZ" baseline="0" dirty="0" err="1" smtClean="0"/>
              <a:t>which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inspired</a:t>
            </a:r>
            <a:r>
              <a:rPr lang="cs-CZ" baseline="0" dirty="0" smtClean="0"/>
              <a:t> by </a:t>
            </a:r>
            <a:r>
              <a:rPr lang="cs-CZ" baseline="0" dirty="0" err="1" smtClean="0"/>
              <a:t>evaluation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Czech </a:t>
            </a:r>
            <a:r>
              <a:rPr lang="cs-CZ" baseline="0" dirty="0" err="1" smtClean="0"/>
              <a:t>Academy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sciences</a:t>
            </a:r>
            <a:r>
              <a:rPr lang="cs-CZ" baseline="0" dirty="0" smtClean="0"/>
              <a:t>. Czech </a:t>
            </a:r>
            <a:r>
              <a:rPr lang="cs-CZ" baseline="0" dirty="0" err="1" smtClean="0"/>
              <a:t>Academy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have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got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independency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from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national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level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evaluation</a:t>
            </a:r>
            <a:r>
              <a:rPr lang="cs-CZ" baseline="0" dirty="0" smtClean="0"/>
              <a:t> but </a:t>
            </a:r>
            <a:r>
              <a:rPr lang="cs-CZ" baseline="0" dirty="0" err="1" smtClean="0"/>
              <a:t>still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needs</a:t>
            </a:r>
            <a:r>
              <a:rPr lang="cs-CZ" baseline="0" dirty="0" smtClean="0"/>
              <a:t> to make a </a:t>
            </a:r>
            <a:r>
              <a:rPr lang="cs-CZ" baseline="0" dirty="0" err="1" smtClean="0"/>
              <a:t>high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quality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evaluation</a:t>
            </a:r>
            <a:r>
              <a:rPr lang="cs-CZ" baseline="0" dirty="0" smtClean="0"/>
              <a:t>.</a:t>
            </a:r>
            <a:endParaRPr lang="cs-CZ" dirty="0" smtClean="0"/>
          </a:p>
          <a:p>
            <a:r>
              <a:rPr lang="cs-CZ" dirty="0" smtClean="0"/>
              <a:t>-</a:t>
            </a:r>
            <a:r>
              <a:rPr lang="cs-CZ" dirty="0" err="1" smtClean="0"/>
              <a:t>Library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-</a:t>
            </a:r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WoS</a:t>
            </a:r>
            <a:r>
              <a:rPr lang="cs-CZ" dirty="0" smtClean="0"/>
              <a:t>, </a:t>
            </a:r>
            <a:r>
              <a:rPr lang="cs-CZ" dirty="0" err="1" smtClean="0"/>
              <a:t>when</a:t>
            </a:r>
            <a:r>
              <a:rPr lang="cs-CZ" dirty="0" smtClean="0"/>
              <a:t> i made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advanced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search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with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organization</a:t>
            </a:r>
            <a:r>
              <a:rPr lang="cs-CZ" baseline="0" dirty="0" smtClean="0"/>
              <a:t> </a:t>
            </a:r>
            <a:r>
              <a:rPr lang="cs-CZ" baseline="0" dirty="0" smtClean="0"/>
              <a:t>„</a:t>
            </a:r>
            <a:r>
              <a:rPr lang="cs-CZ" baseline="0" dirty="0" err="1" smtClean="0"/>
              <a:t>Library</a:t>
            </a:r>
            <a:r>
              <a:rPr lang="cs-CZ" baseline="0" dirty="0" smtClean="0"/>
              <a:t>“ </a:t>
            </a:r>
            <a:r>
              <a:rPr lang="cs-CZ" baseline="0" dirty="0" err="1" smtClean="0"/>
              <a:t>selected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then</a:t>
            </a:r>
            <a:r>
              <a:rPr lang="cs-CZ" baseline="0" dirty="0" smtClean="0"/>
              <a:t> i </a:t>
            </a:r>
            <a:r>
              <a:rPr lang="cs-CZ" baseline="0" dirty="0" err="1" smtClean="0"/>
              <a:t>found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</a:t>
            </a:r>
            <a:r>
              <a:rPr lang="cs-CZ" dirty="0" err="1" smtClean="0"/>
              <a:t>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only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one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library</a:t>
            </a:r>
            <a:r>
              <a:rPr lang="cs-CZ" dirty="0" smtClean="0"/>
              <a:t>,</a:t>
            </a:r>
            <a:r>
              <a:rPr lang="cs-CZ" baseline="0" dirty="0" smtClean="0"/>
              <a:t> </a:t>
            </a:r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whole</a:t>
            </a:r>
            <a:r>
              <a:rPr lang="cs-CZ" dirty="0" smtClean="0"/>
              <a:t> </a:t>
            </a:r>
            <a:r>
              <a:rPr lang="cs-CZ" dirty="0" err="1" smtClean="0"/>
              <a:t>world</a:t>
            </a:r>
            <a:r>
              <a:rPr lang="cs-CZ" dirty="0" smtClean="0"/>
              <a:t>, </a:t>
            </a:r>
            <a:r>
              <a:rPr lang="cs-CZ" dirty="0" err="1" smtClean="0"/>
              <a:t>where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bibliometrics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successfully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applied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It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National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library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medicine</a:t>
            </a:r>
            <a:r>
              <a:rPr lang="cs-CZ" baseline="0" dirty="0" smtClean="0"/>
              <a:t> in </a:t>
            </a:r>
            <a:r>
              <a:rPr lang="cs-CZ" baseline="0" dirty="0" err="1" smtClean="0"/>
              <a:t>Bethesda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Only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one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institution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produced</a:t>
            </a:r>
            <a:r>
              <a:rPr lang="cs-CZ" baseline="0" dirty="0" smtClean="0"/>
              <a:t> more </a:t>
            </a:r>
            <a:r>
              <a:rPr lang="cs-CZ" baseline="0" dirty="0" err="1" smtClean="0"/>
              <a:t>than</a:t>
            </a:r>
            <a:r>
              <a:rPr lang="cs-CZ" baseline="0" dirty="0" smtClean="0"/>
              <a:t> 250 </a:t>
            </a:r>
            <a:r>
              <a:rPr lang="cs-CZ" baseline="0" dirty="0" err="1" smtClean="0"/>
              <a:t>documents</a:t>
            </a:r>
            <a:r>
              <a:rPr lang="cs-CZ" baseline="0" dirty="0" smtClean="0"/>
              <a:t> (</a:t>
            </a:r>
            <a:r>
              <a:rPr lang="cs-CZ" baseline="0" dirty="0" err="1" smtClean="0"/>
              <a:t>Articles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Proceedings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Reviews</a:t>
            </a:r>
            <a:r>
              <a:rPr lang="cs-CZ" baseline="0" dirty="0" smtClean="0"/>
              <a:t>) in last </a:t>
            </a:r>
            <a:r>
              <a:rPr lang="cs-CZ" baseline="0" dirty="0" err="1" smtClean="0"/>
              <a:t>five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years</a:t>
            </a:r>
            <a:r>
              <a:rPr lang="cs-CZ" baseline="0" dirty="0" smtClean="0"/>
              <a:t>. I </a:t>
            </a:r>
            <a:r>
              <a:rPr lang="cs-CZ" baseline="0" dirty="0" err="1" smtClean="0"/>
              <a:t>assume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there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need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at</a:t>
            </a:r>
            <a:r>
              <a:rPr lang="cs-CZ" baseline="0" dirty="0" smtClean="0"/>
              <a:t> least 50 </a:t>
            </a:r>
            <a:r>
              <a:rPr lang="cs-CZ" baseline="0" dirty="0" err="1" smtClean="0"/>
              <a:t>documents</a:t>
            </a:r>
            <a:r>
              <a:rPr lang="cs-CZ" baseline="0" dirty="0" smtClean="0"/>
              <a:t> in </a:t>
            </a:r>
            <a:r>
              <a:rPr lang="cs-CZ" baseline="0" dirty="0" err="1" smtClean="0"/>
              <a:t>year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satisfying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statistics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This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example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not </a:t>
            </a:r>
            <a:r>
              <a:rPr lang="cs-CZ" baseline="0" dirty="0" err="1" smtClean="0"/>
              <a:t>perfectly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accurate</a:t>
            </a:r>
            <a:r>
              <a:rPr lang="cs-CZ" baseline="0" dirty="0" smtClean="0"/>
              <a:t> but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sufficient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illustration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Libraries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practicaly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immesurable</a:t>
            </a:r>
            <a:r>
              <a:rPr lang="cs-CZ" baseline="0" dirty="0" smtClean="0"/>
              <a:t> by </a:t>
            </a:r>
            <a:r>
              <a:rPr lang="cs-CZ" baseline="0" dirty="0" err="1" smtClean="0"/>
              <a:t>bibliometrics</a:t>
            </a:r>
            <a:r>
              <a:rPr lang="cs-CZ" baseline="0" dirty="0" smtClean="0"/>
              <a:t>.</a:t>
            </a:r>
            <a:endParaRPr lang="cs-CZ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-</a:t>
            </a:r>
            <a:r>
              <a:rPr lang="cs-CZ" dirty="0" err="1" smtClean="0"/>
              <a:t>Libraries</a:t>
            </a:r>
            <a:r>
              <a:rPr lang="cs-CZ" dirty="0" smtClean="0"/>
              <a:t> </a:t>
            </a:r>
            <a:r>
              <a:rPr lang="cs-CZ" dirty="0" err="1" smtClean="0"/>
              <a:t>could</a:t>
            </a:r>
            <a:r>
              <a:rPr lang="cs-CZ" dirty="0" smtClean="0"/>
              <a:t> </a:t>
            </a:r>
            <a:r>
              <a:rPr lang="cs-CZ" dirty="0" err="1" smtClean="0"/>
              <a:t>provide</a:t>
            </a:r>
            <a:r>
              <a:rPr lang="cs-CZ" baseline="0" dirty="0" smtClean="0"/>
              <a:t>… </a:t>
            </a:r>
            <a:r>
              <a:rPr lang="cs-CZ" baseline="0" dirty="0" err="1" smtClean="0"/>
              <a:t>current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research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information</a:t>
            </a:r>
            <a:r>
              <a:rPr lang="cs-CZ" baseline="0" dirty="0" smtClean="0"/>
              <a:t> systém.</a:t>
            </a: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-But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acquire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or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have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human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resources</a:t>
            </a:r>
            <a:r>
              <a:rPr lang="cs-CZ" baseline="0" dirty="0" smtClean="0"/>
              <a:t> </a:t>
            </a:r>
            <a:r>
              <a:rPr lang="cs-CZ" baseline="0" dirty="0" smtClean="0"/>
              <a:t>(CRIS </a:t>
            </a:r>
            <a:r>
              <a:rPr lang="cs-CZ" baseline="0" dirty="0" err="1" smtClean="0"/>
              <a:t>administrators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programmers</a:t>
            </a:r>
            <a:r>
              <a:rPr lang="cs-CZ" baseline="0" dirty="0" smtClean="0"/>
              <a:t>). </a:t>
            </a:r>
            <a:r>
              <a:rPr lang="cs-CZ" baseline="0" dirty="0" err="1" smtClean="0"/>
              <a:t>Libraries</a:t>
            </a:r>
            <a:r>
              <a:rPr lang="cs-CZ" baseline="0" dirty="0" smtClean="0"/>
              <a:t> in </a:t>
            </a:r>
            <a:r>
              <a:rPr lang="cs-CZ" baseline="0" dirty="0" err="1" smtClean="0"/>
              <a:t>scientific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organizations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often</a:t>
            </a:r>
            <a:r>
              <a:rPr lang="cs-CZ" baseline="0" dirty="0" smtClean="0"/>
              <a:t> has these </a:t>
            </a:r>
            <a:r>
              <a:rPr lang="cs-CZ" baseline="0" dirty="0" err="1" smtClean="0"/>
              <a:t>resources</a:t>
            </a:r>
            <a:r>
              <a:rPr lang="cs-CZ" baseline="0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 smtClean="0"/>
              <a:t>-and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last point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about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citation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databases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Libraries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supposed</a:t>
            </a:r>
            <a:r>
              <a:rPr lang="cs-CZ" baseline="0" dirty="0" smtClean="0"/>
              <a:t> to make </a:t>
            </a:r>
            <a:r>
              <a:rPr lang="cs-CZ" baseline="0" dirty="0" err="1" smtClean="0"/>
              <a:t>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acquisition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electronic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information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resources</a:t>
            </a:r>
            <a:r>
              <a:rPr lang="cs-CZ" baseline="0" dirty="0" smtClean="0"/>
              <a:t>, </a:t>
            </a:r>
            <a:r>
              <a:rPr lang="cs-CZ" baseline="0" dirty="0" smtClean="0"/>
              <a:t>so </a:t>
            </a:r>
            <a:r>
              <a:rPr lang="cs-CZ" baseline="0" dirty="0" err="1" smtClean="0"/>
              <a:t>they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also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could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buy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access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citation</a:t>
            </a:r>
            <a:r>
              <a:rPr lang="cs-CZ" baseline="0" dirty="0" smtClean="0"/>
              <a:t> database </a:t>
            </a:r>
            <a:r>
              <a:rPr lang="cs-CZ" baseline="0" dirty="0" err="1" smtClean="0"/>
              <a:t>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databases</a:t>
            </a:r>
            <a:r>
              <a:rPr lang="cs-CZ" baseline="0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-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sound</a:t>
            </a:r>
            <a:r>
              <a:rPr lang="cs-CZ" dirty="0" smtClean="0"/>
              <a:t> </a:t>
            </a:r>
            <a:r>
              <a:rPr lang="cs-CZ" dirty="0" err="1" smtClean="0"/>
              <a:t>heavily</a:t>
            </a:r>
            <a:r>
              <a:rPr lang="cs-CZ" dirty="0" smtClean="0"/>
              <a:t> </a:t>
            </a:r>
            <a:r>
              <a:rPr lang="cs-CZ" dirty="0" err="1" smtClean="0"/>
              <a:t>bibliometric</a:t>
            </a:r>
            <a:r>
              <a:rPr lang="cs-CZ" dirty="0" smtClean="0"/>
              <a:t> </a:t>
            </a:r>
            <a:r>
              <a:rPr lang="cs-CZ" dirty="0" err="1" smtClean="0"/>
              <a:t>oriented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it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This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presentation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based</a:t>
            </a:r>
            <a:r>
              <a:rPr lang="cs-CZ" baseline="0" dirty="0" smtClean="0"/>
              <a:t> on </a:t>
            </a:r>
            <a:r>
              <a:rPr lang="cs-CZ" baseline="0" dirty="0" err="1" smtClean="0"/>
              <a:t>evaluation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CAS. </a:t>
            </a:r>
            <a:r>
              <a:rPr lang="cs-CZ" baseline="0" dirty="0" smtClean="0"/>
              <a:t>And in </a:t>
            </a:r>
            <a:r>
              <a:rPr lang="cs-CZ" baseline="0" dirty="0" err="1" smtClean="0"/>
              <a:t>this</a:t>
            </a:r>
            <a:r>
              <a:rPr lang="cs-CZ" baseline="0" dirty="0" smtClean="0"/>
              <a:t> </a:t>
            </a:r>
            <a:r>
              <a:rPr lang="cs-CZ" baseline="0" dirty="0" smtClean="0"/>
              <a:t>last </a:t>
            </a:r>
            <a:r>
              <a:rPr lang="cs-CZ" baseline="0" dirty="0" err="1" smtClean="0"/>
              <a:t>evaluation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Czech </a:t>
            </a:r>
            <a:r>
              <a:rPr lang="cs-CZ" baseline="0" dirty="0" err="1" smtClean="0"/>
              <a:t>academy</a:t>
            </a:r>
            <a:r>
              <a:rPr lang="cs-CZ" baseline="0" dirty="0" smtClean="0"/>
              <a:t> </a:t>
            </a:r>
            <a:r>
              <a:rPr lang="cs-CZ" baseline="0" dirty="0" smtClean="0"/>
              <a:t>peer-</a:t>
            </a:r>
            <a:r>
              <a:rPr lang="cs-CZ" baseline="0" dirty="0" err="1" smtClean="0"/>
              <a:t>review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was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realized</a:t>
            </a:r>
            <a:r>
              <a:rPr lang="cs-CZ" baseline="0" dirty="0" smtClean="0"/>
              <a:t> </a:t>
            </a:r>
            <a:r>
              <a:rPr lang="cs-CZ" baseline="0" dirty="0" smtClean="0"/>
              <a:t>by </a:t>
            </a:r>
            <a:r>
              <a:rPr lang="cs-CZ" baseline="0" dirty="0" err="1" smtClean="0"/>
              <a:t>another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institution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If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library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brave </a:t>
            </a:r>
            <a:r>
              <a:rPr lang="cs-CZ" baseline="0" dirty="0" err="1" smtClean="0"/>
              <a:t>enough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then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could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contain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also</a:t>
            </a:r>
            <a:r>
              <a:rPr lang="cs-CZ" baseline="0" dirty="0" smtClean="0"/>
              <a:t> peer-</a:t>
            </a:r>
            <a:r>
              <a:rPr lang="cs-CZ" baseline="0" dirty="0" err="1" smtClean="0"/>
              <a:t>review</a:t>
            </a:r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BC246-9A4A-4796-B820-90184C7C9DCE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56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Now</a:t>
            </a:r>
            <a:r>
              <a:rPr lang="cs-CZ" dirty="0" smtClean="0"/>
              <a:t>, i </a:t>
            </a:r>
            <a:r>
              <a:rPr lang="cs-CZ" dirty="0" err="1" smtClean="0"/>
              <a:t>will</a:t>
            </a:r>
            <a:r>
              <a:rPr lang="cs-CZ" dirty="0" smtClean="0"/>
              <a:t> talk </a:t>
            </a:r>
            <a:r>
              <a:rPr lang="cs-CZ" dirty="0" err="1" smtClean="0"/>
              <a:t>specifically</a:t>
            </a:r>
            <a:r>
              <a:rPr lang="cs-CZ" dirty="0" smtClean="0"/>
              <a:t>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baseline="0" dirty="0" smtClean="0"/>
              <a:t> Czech </a:t>
            </a:r>
            <a:r>
              <a:rPr lang="cs-CZ" baseline="0" dirty="0" err="1" smtClean="0"/>
              <a:t>academy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sciences</a:t>
            </a:r>
            <a:r>
              <a:rPr lang="cs-CZ" baseline="0" dirty="0" smtClean="0"/>
              <a:t> in period </a:t>
            </a:r>
            <a:r>
              <a:rPr lang="cs-CZ" baseline="0" dirty="0" err="1" smtClean="0"/>
              <a:t>from</a:t>
            </a:r>
            <a:r>
              <a:rPr lang="cs-CZ" baseline="0" dirty="0" smtClean="0"/>
              <a:t> 2010 to 2014. </a:t>
            </a:r>
            <a:r>
              <a:rPr lang="cs-CZ" baseline="0" dirty="0" err="1" smtClean="0"/>
              <a:t>There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five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year</a:t>
            </a:r>
            <a:r>
              <a:rPr lang="cs-CZ" baseline="0" dirty="0" smtClean="0"/>
              <a:t> period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evaluation</a:t>
            </a:r>
            <a:r>
              <a:rPr lang="cs-CZ" baseline="0" dirty="0" smtClean="0"/>
              <a:t>.</a:t>
            </a:r>
          </a:p>
          <a:p>
            <a:endParaRPr lang="cs-CZ" baseline="0" dirty="0" smtClean="0"/>
          </a:p>
          <a:p>
            <a:pPr marL="171450" indent="-171450">
              <a:buFontTx/>
              <a:buChar char="-"/>
            </a:pPr>
            <a:r>
              <a:rPr lang="cs-CZ" baseline="0" dirty="0" smtClean="0"/>
              <a:t>In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phase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one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scientific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teams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choosed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ouputs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which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evaluated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with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bibliometrics</a:t>
            </a:r>
            <a:r>
              <a:rPr lang="cs-CZ" baseline="0" dirty="0" smtClean="0"/>
              <a:t> </a:t>
            </a:r>
            <a:r>
              <a:rPr lang="cs-CZ" baseline="0" dirty="0" smtClean="0"/>
              <a:t>and these </a:t>
            </a:r>
            <a:r>
              <a:rPr lang="cs-CZ" baseline="0" dirty="0" err="1" smtClean="0"/>
              <a:t>bibliometrics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evaluation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reports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used</a:t>
            </a:r>
            <a:r>
              <a:rPr lang="cs-CZ" baseline="0" dirty="0" smtClean="0"/>
              <a:t> as a background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peer-</a:t>
            </a:r>
            <a:r>
              <a:rPr lang="cs-CZ" baseline="0" dirty="0" err="1" smtClean="0"/>
              <a:t>review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these </a:t>
            </a:r>
            <a:r>
              <a:rPr lang="cs-CZ" baseline="0" dirty="0" err="1" smtClean="0"/>
              <a:t>choosen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outputs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Bibliometrics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evaluations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applied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only</a:t>
            </a:r>
            <a:r>
              <a:rPr lang="cs-CZ" baseline="0" dirty="0" smtClean="0"/>
              <a:t> on </a:t>
            </a:r>
            <a:r>
              <a:rPr lang="cs-CZ" baseline="0" dirty="0" err="1" smtClean="0"/>
              <a:t>outputs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which</a:t>
            </a:r>
            <a:r>
              <a:rPr lang="cs-CZ" baseline="0" dirty="0" smtClean="0"/>
              <a:t> had </a:t>
            </a:r>
            <a:r>
              <a:rPr lang="cs-CZ" baseline="0" dirty="0" err="1" smtClean="0"/>
              <a:t>identifiers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like</a:t>
            </a:r>
            <a:r>
              <a:rPr lang="cs-CZ" baseline="0" dirty="0" smtClean="0"/>
              <a:t> UT WOS </a:t>
            </a:r>
            <a:r>
              <a:rPr lang="cs-CZ" baseline="0" dirty="0" err="1" smtClean="0"/>
              <a:t>or</a:t>
            </a:r>
            <a:r>
              <a:rPr lang="cs-CZ" baseline="0" dirty="0" smtClean="0"/>
              <a:t> ID </a:t>
            </a:r>
            <a:r>
              <a:rPr lang="cs-CZ" baseline="0" dirty="0" err="1" smtClean="0"/>
              <a:t>Scopus</a:t>
            </a:r>
            <a:r>
              <a:rPr lang="cs-CZ" baseline="0" dirty="0" smtClean="0"/>
              <a:t>. (5594 </a:t>
            </a:r>
            <a:r>
              <a:rPr lang="cs-CZ" baseline="0" dirty="0" err="1" smtClean="0"/>
              <a:t>outputs</a:t>
            </a:r>
            <a:r>
              <a:rPr lang="cs-CZ" baseline="0" dirty="0" smtClean="0"/>
              <a:t>, 377 </a:t>
            </a:r>
            <a:r>
              <a:rPr lang="cs-CZ" baseline="0" dirty="0" err="1" smtClean="0"/>
              <a:t>teams</a:t>
            </a:r>
            <a:r>
              <a:rPr lang="cs-CZ" baseline="0" dirty="0" smtClean="0"/>
              <a:t>)</a:t>
            </a:r>
          </a:p>
          <a:p>
            <a:pPr marL="171450" indent="-171450">
              <a:buFontTx/>
              <a:buChar char="-"/>
            </a:pPr>
            <a:endParaRPr lang="cs-CZ" baseline="0" dirty="0" smtClean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dirty="0" smtClean="0"/>
              <a:t>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phase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bibliometrics</a:t>
            </a:r>
            <a:r>
              <a:rPr lang="cs-CZ" dirty="0" smtClean="0"/>
              <a:t> </a:t>
            </a:r>
            <a:r>
              <a:rPr lang="cs-CZ" dirty="0" err="1" smtClean="0"/>
              <a:t>were</a:t>
            </a:r>
            <a:r>
              <a:rPr lang="cs-CZ" dirty="0" smtClean="0"/>
              <a:t> </a:t>
            </a:r>
            <a:r>
              <a:rPr lang="cs-CZ" dirty="0" err="1" smtClean="0"/>
              <a:t>applied</a:t>
            </a:r>
            <a:r>
              <a:rPr lang="cs-CZ" baseline="0" dirty="0" smtClean="0"/>
              <a:t> o</a:t>
            </a:r>
            <a:r>
              <a:rPr lang="cs-CZ" dirty="0" smtClean="0"/>
              <a:t>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</a:t>
            </a:r>
            <a:r>
              <a:rPr lang="cs-CZ" dirty="0" err="1" smtClean="0"/>
              <a:t>ll</a:t>
            </a:r>
            <a:r>
              <a:rPr lang="cs-CZ" dirty="0" smtClean="0"/>
              <a:t> </a:t>
            </a:r>
            <a:r>
              <a:rPr lang="cs-CZ" dirty="0" err="1" smtClean="0"/>
              <a:t>outputs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CAS </a:t>
            </a:r>
            <a:r>
              <a:rPr lang="cs-CZ" dirty="0" err="1" smtClean="0"/>
              <a:t>indexed</a:t>
            </a:r>
            <a:r>
              <a:rPr lang="cs-CZ" dirty="0" smtClean="0"/>
              <a:t> in CRIS (</a:t>
            </a:r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research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)</a:t>
            </a:r>
            <a:r>
              <a:rPr lang="cs-CZ" baseline="0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ASEP AND </a:t>
            </a:r>
            <a:r>
              <a:rPr lang="cs-CZ" dirty="0" err="1" smtClean="0"/>
              <a:t>indexed</a:t>
            </a:r>
            <a:r>
              <a:rPr lang="cs-CZ" dirty="0" smtClean="0"/>
              <a:t> in (</a:t>
            </a:r>
            <a:r>
              <a:rPr lang="cs-CZ" dirty="0" err="1" smtClean="0"/>
              <a:t>WoS</a:t>
            </a:r>
            <a:r>
              <a:rPr lang="cs-CZ" dirty="0" smtClean="0"/>
              <a:t> OR </a:t>
            </a:r>
            <a:r>
              <a:rPr lang="cs-CZ" dirty="0" err="1" smtClean="0"/>
              <a:t>Scopus</a:t>
            </a:r>
            <a:r>
              <a:rPr lang="cs-CZ" dirty="0" smtClean="0"/>
              <a:t>). </a:t>
            </a:r>
            <a:r>
              <a:rPr lang="cs-CZ" dirty="0" err="1" smtClean="0"/>
              <a:t>Articles</a:t>
            </a:r>
            <a:r>
              <a:rPr lang="cs-CZ" dirty="0" smtClean="0"/>
              <a:t>,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proceedings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reviews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only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considered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documents</a:t>
            </a:r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BC246-9A4A-4796-B820-90184C7C9DCE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2092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So,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bibliometric</a:t>
            </a:r>
            <a:r>
              <a:rPr lang="cs-CZ" baseline="0" dirty="0" smtClean="0"/>
              <a:t> background </a:t>
            </a:r>
            <a:r>
              <a:rPr lang="cs-CZ" baseline="0" dirty="0" err="1" smtClean="0"/>
              <a:t>from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phase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one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looked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like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this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Names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institutions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teams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authors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erased</a:t>
            </a:r>
            <a:r>
              <a:rPr lang="cs-CZ" baseline="0" dirty="0" smtClean="0"/>
              <a:t> in </a:t>
            </a:r>
            <a:r>
              <a:rPr lang="cs-CZ" baseline="0" dirty="0" err="1" smtClean="0"/>
              <a:t>whole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presentation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Columns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from</a:t>
            </a:r>
            <a:r>
              <a:rPr lang="cs-CZ" baseline="0" dirty="0" smtClean="0"/>
              <a:t> 3 to 10 are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bibliographic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description</a:t>
            </a:r>
            <a:r>
              <a:rPr lang="cs-CZ" baseline="0" dirty="0" smtClean="0"/>
              <a:t>. In </a:t>
            </a:r>
            <a:r>
              <a:rPr lang="cs-CZ" baseline="0" dirty="0" err="1" smtClean="0"/>
              <a:t>columns</a:t>
            </a:r>
            <a:r>
              <a:rPr lang="cs-CZ" baseline="0" dirty="0" smtClean="0"/>
              <a:t> 11 to 16  are </a:t>
            </a:r>
            <a:r>
              <a:rPr lang="cs-CZ" baseline="0" dirty="0" err="1" smtClean="0"/>
              <a:t>situated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bibliometric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indicators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which</a:t>
            </a:r>
            <a:r>
              <a:rPr lang="cs-CZ" baseline="0" dirty="0" smtClean="0"/>
              <a:t> i </a:t>
            </a:r>
            <a:r>
              <a:rPr lang="cs-CZ" baseline="0" dirty="0" err="1" smtClean="0"/>
              <a:t>will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describe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later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This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was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used</a:t>
            </a:r>
            <a:r>
              <a:rPr lang="cs-CZ" baseline="0" dirty="0" smtClean="0"/>
              <a:t> as </a:t>
            </a:r>
            <a:r>
              <a:rPr lang="cs-CZ" baseline="0" dirty="0" err="1" smtClean="0"/>
              <a:t>backgroud</a:t>
            </a:r>
            <a:r>
              <a:rPr lang="cs-CZ" baseline="0" dirty="0" smtClean="0"/>
              <a:t> to peer-</a:t>
            </a:r>
            <a:r>
              <a:rPr lang="cs-CZ" baseline="0" dirty="0" err="1" smtClean="0"/>
              <a:t>review</a:t>
            </a:r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BC246-9A4A-4796-B820-90184C7C9DCE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070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graph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phase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.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baseline="0" dirty="0" smtClean="0"/>
              <a:t> report </a:t>
            </a:r>
            <a:r>
              <a:rPr lang="cs-CZ" baseline="0" dirty="0" err="1" smtClean="0"/>
              <a:t>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institutional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level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This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one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page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shows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distribution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outputs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according</a:t>
            </a:r>
            <a:r>
              <a:rPr lang="cs-CZ" baseline="0" dirty="0" smtClean="0"/>
              <a:t> to Decile </a:t>
            </a:r>
            <a:r>
              <a:rPr lang="cs-CZ" baseline="0" dirty="0" err="1" smtClean="0"/>
              <a:t>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Quartiles</a:t>
            </a:r>
            <a:r>
              <a:rPr lang="cs-CZ" baseline="0" dirty="0" smtClean="0"/>
              <a:t> by </a:t>
            </a:r>
            <a:r>
              <a:rPr lang="cs-CZ" baseline="0" dirty="0" err="1" smtClean="0"/>
              <a:t>quality</a:t>
            </a:r>
            <a:r>
              <a:rPr lang="cs-CZ" baseline="0" dirty="0" smtClean="0"/>
              <a:t> (</a:t>
            </a:r>
            <a:r>
              <a:rPr lang="cs-CZ" baseline="0" dirty="0" err="1" smtClean="0"/>
              <a:t>better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say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visibility</a:t>
            </a:r>
            <a:r>
              <a:rPr lang="cs-CZ" baseline="0" dirty="0" smtClean="0"/>
              <a:t>)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journals</a:t>
            </a:r>
            <a:r>
              <a:rPr lang="cs-CZ" baseline="0" dirty="0" smtClean="0"/>
              <a:t>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BC246-9A4A-4796-B820-90184C7C9DCE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538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This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one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aggregated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bibliometric</a:t>
            </a:r>
            <a:r>
              <a:rPr lang="cs-CZ" baseline="0" dirty="0" smtClean="0"/>
              <a:t> report </a:t>
            </a:r>
            <a:r>
              <a:rPr lang="cs-CZ" baseline="0" dirty="0" err="1" smtClean="0"/>
              <a:t>also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from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phase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two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It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on team </a:t>
            </a:r>
            <a:r>
              <a:rPr lang="cs-CZ" baseline="0" dirty="0" err="1" smtClean="0"/>
              <a:t>level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Values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bibliometric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indicators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displayed</a:t>
            </a:r>
            <a:r>
              <a:rPr lang="cs-CZ" baseline="0" dirty="0" smtClean="0"/>
              <a:t> by </a:t>
            </a:r>
            <a:r>
              <a:rPr lang="cs-CZ" baseline="0" dirty="0" err="1" smtClean="0"/>
              <a:t>graphs</a:t>
            </a:r>
            <a:r>
              <a:rPr lang="cs-CZ" baseline="0" dirty="0" smtClean="0"/>
              <a:t>. As </a:t>
            </a:r>
            <a:r>
              <a:rPr lang="cs-CZ" baseline="0" dirty="0" err="1" smtClean="0"/>
              <a:t>we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see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there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also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Field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structure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outputs</a:t>
            </a:r>
            <a:r>
              <a:rPr lang="cs-CZ" baseline="0" dirty="0" smtClean="0"/>
              <a:t>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BC246-9A4A-4796-B820-90184C7C9DCE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987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Used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bibliometric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indicators</a:t>
            </a:r>
            <a:r>
              <a:rPr lang="cs-CZ" baseline="0" dirty="0" smtClean="0"/>
              <a:t>:</a:t>
            </a:r>
          </a:p>
          <a:p>
            <a:r>
              <a:rPr lang="cs-CZ" baseline="0" dirty="0" err="1" smtClean="0"/>
              <a:t>There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simple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number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outputs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number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citations</a:t>
            </a:r>
            <a:r>
              <a:rPr lang="cs-CZ" baseline="0" dirty="0" smtClean="0"/>
              <a:t>.</a:t>
            </a:r>
          </a:p>
          <a:p>
            <a:endParaRPr lang="cs-CZ" baseline="0" dirty="0" smtClean="0"/>
          </a:p>
          <a:p>
            <a:r>
              <a:rPr lang="cs-CZ" baseline="0" dirty="0" smtClean="0"/>
              <a:t>In </a:t>
            </a:r>
            <a:r>
              <a:rPr lang="cs-CZ" baseline="0" dirty="0" err="1" smtClean="0"/>
              <a:t>Journal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quartile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Outputs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distributed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into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Journal</a:t>
            </a:r>
            <a:r>
              <a:rPr lang="cs-CZ" baseline="0" dirty="0" smtClean="0"/>
              <a:t> </a:t>
            </a:r>
            <a:r>
              <a:rPr lang="cs-CZ" baseline="0" dirty="0" smtClean="0"/>
              <a:t>decile and </a:t>
            </a:r>
            <a:r>
              <a:rPr lang="cs-CZ" baseline="0" dirty="0" err="1" smtClean="0"/>
              <a:t>quartiles</a:t>
            </a:r>
            <a:r>
              <a:rPr lang="cs-CZ" baseline="0" dirty="0" smtClean="0"/>
              <a:t> by AIS and </a:t>
            </a:r>
            <a:r>
              <a:rPr lang="cs-CZ" baseline="0" dirty="0" err="1" smtClean="0"/>
              <a:t>Scimago</a:t>
            </a:r>
            <a:r>
              <a:rPr lang="cs-CZ" baseline="0" dirty="0" smtClean="0"/>
              <a:t> JR </a:t>
            </a:r>
            <a:r>
              <a:rPr lang="cs-CZ" baseline="0" dirty="0" smtClean="0"/>
              <a:t>in </a:t>
            </a:r>
            <a:r>
              <a:rPr lang="cs-CZ" baseline="0" dirty="0" err="1" smtClean="0"/>
              <a:t>their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subject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categories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years</a:t>
            </a:r>
            <a:r>
              <a:rPr lang="cs-CZ" baseline="0" dirty="0" smtClean="0"/>
              <a:t>.</a:t>
            </a:r>
          </a:p>
          <a:p>
            <a:endParaRPr lang="cs-CZ" baseline="0" dirty="0" smtClean="0"/>
          </a:p>
          <a:p>
            <a:r>
              <a:rPr lang="cs-CZ" baseline="0" dirty="0" err="1" smtClean="0"/>
              <a:t>Quartile</a:t>
            </a:r>
            <a:r>
              <a:rPr lang="cs-CZ" baseline="0" dirty="0" smtClean="0"/>
              <a:t> by </a:t>
            </a:r>
            <a:r>
              <a:rPr lang="cs-CZ" baseline="0" dirty="0" err="1" smtClean="0"/>
              <a:t>citations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means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outputs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ranked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with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quartile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according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their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position</a:t>
            </a:r>
            <a:r>
              <a:rPr lang="cs-CZ" baseline="0" dirty="0" smtClean="0"/>
              <a:t> by </a:t>
            </a:r>
            <a:r>
              <a:rPr lang="cs-CZ" baseline="0" dirty="0" err="1" smtClean="0"/>
              <a:t>number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citations</a:t>
            </a:r>
            <a:r>
              <a:rPr lang="cs-CZ" baseline="0" dirty="0" smtClean="0"/>
              <a:t> </a:t>
            </a:r>
            <a:r>
              <a:rPr lang="cs-CZ" baseline="0" dirty="0" smtClean="0"/>
              <a:t>in </a:t>
            </a:r>
            <a:r>
              <a:rPr lang="cs-CZ" baseline="0" dirty="0" err="1" smtClean="0"/>
              <a:t>their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respective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subject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categories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years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document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types</a:t>
            </a:r>
            <a:r>
              <a:rPr lang="cs-CZ" baseline="0" dirty="0" smtClean="0"/>
              <a:t>.</a:t>
            </a:r>
          </a:p>
          <a:p>
            <a:r>
              <a:rPr lang="cs-CZ" baseline="0" dirty="0" smtClean="0"/>
              <a:t>And in </a:t>
            </a:r>
            <a:r>
              <a:rPr lang="cs-CZ" baseline="0" dirty="0" err="1" smtClean="0"/>
              <a:t>quality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citations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examined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from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where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citations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recieved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Specifically</a:t>
            </a:r>
            <a:r>
              <a:rPr lang="cs-CZ" baseline="0" dirty="0" smtClean="0"/>
              <a:t>, </a:t>
            </a:r>
            <a:r>
              <a:rPr lang="cs-CZ" baseline="0" dirty="0" smtClean="0"/>
              <a:t>in </a:t>
            </a:r>
            <a:r>
              <a:rPr lang="cs-CZ" baseline="0" dirty="0" err="1" smtClean="0"/>
              <a:t>which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quartile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was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journal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which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published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document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which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cited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measured</a:t>
            </a:r>
            <a:r>
              <a:rPr lang="cs-CZ" baseline="0" dirty="0" smtClean="0"/>
              <a:t> </a:t>
            </a:r>
            <a:r>
              <a:rPr lang="cs-CZ" baseline="0" dirty="0" smtClean="0"/>
              <a:t>output.</a:t>
            </a:r>
            <a:endParaRPr lang="cs-CZ" baseline="0" dirty="0" smtClean="0"/>
          </a:p>
          <a:p>
            <a:endParaRPr lang="cs-CZ" baseline="0" dirty="0" smtClean="0"/>
          </a:p>
          <a:p>
            <a:r>
              <a:rPr lang="cs-CZ" baseline="0" dirty="0" smtClean="0"/>
              <a:t>At last, point </a:t>
            </a:r>
            <a:r>
              <a:rPr lang="cs-CZ" baseline="0" dirty="0" err="1" smtClean="0"/>
              <a:t>Number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authors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means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every</a:t>
            </a:r>
            <a:r>
              <a:rPr lang="cs-CZ" baseline="0" dirty="0" smtClean="0"/>
              <a:t> output </a:t>
            </a:r>
            <a:r>
              <a:rPr lang="cs-CZ" baseline="0" dirty="0" err="1" smtClean="0"/>
              <a:t>with</a:t>
            </a:r>
            <a:r>
              <a:rPr lang="cs-CZ" baseline="0" dirty="0" smtClean="0"/>
              <a:t> more </a:t>
            </a:r>
            <a:r>
              <a:rPr lang="cs-CZ" baseline="0" dirty="0" err="1" smtClean="0"/>
              <a:t>than</a:t>
            </a:r>
            <a:r>
              <a:rPr lang="cs-CZ" baseline="0" dirty="0" smtClean="0"/>
              <a:t> 30 </a:t>
            </a:r>
            <a:r>
              <a:rPr lang="cs-CZ" baseline="0" dirty="0" err="1" smtClean="0"/>
              <a:t>autors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marked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partialy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excluded</a:t>
            </a:r>
            <a:r>
              <a:rPr lang="cs-CZ" baseline="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BC246-9A4A-4796-B820-90184C7C9DCE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333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neceassary</a:t>
            </a:r>
            <a:r>
              <a:rPr lang="cs-CZ" baseline="0" dirty="0" smtClean="0"/>
              <a:t> to </a:t>
            </a:r>
            <a:r>
              <a:rPr lang="cs-CZ" baseline="0" dirty="0" err="1" smtClean="0"/>
              <a:t>get</a:t>
            </a:r>
            <a:r>
              <a:rPr lang="cs-CZ" baseline="0" dirty="0" smtClean="0"/>
              <a:t> data to do </a:t>
            </a:r>
            <a:r>
              <a:rPr lang="cs-CZ" baseline="0" dirty="0" err="1" smtClean="0"/>
              <a:t>bibliometrics</a:t>
            </a:r>
            <a:r>
              <a:rPr lang="cs-CZ" baseline="0" dirty="0" smtClean="0"/>
              <a:t>. do list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outputs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connect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them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with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citation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databases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throught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identifiers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download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them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clean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them</a:t>
            </a:r>
            <a:r>
              <a:rPr lang="cs-CZ" baseline="0" dirty="0" smtClean="0"/>
              <a:t> and so on.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Each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steps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needs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some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kind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operational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level</a:t>
            </a:r>
            <a:r>
              <a:rPr lang="cs-CZ" baseline="0" dirty="0" smtClean="0"/>
              <a:t> data </a:t>
            </a:r>
            <a:r>
              <a:rPr lang="cs-CZ" baseline="0" dirty="0" err="1" smtClean="0"/>
              <a:t>cleansing</a:t>
            </a:r>
            <a:r>
              <a:rPr lang="cs-CZ" baseline="0" dirty="0" smtClean="0"/>
              <a:t> a </a:t>
            </a:r>
            <a:r>
              <a:rPr lang="cs-CZ" baseline="0" dirty="0" err="1" smtClean="0"/>
              <a:t>repairing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We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have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got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corrupted</a:t>
            </a:r>
            <a:r>
              <a:rPr lang="cs-CZ" baseline="0" dirty="0" smtClean="0"/>
              <a:t> UT WOS in </a:t>
            </a:r>
            <a:r>
              <a:rPr lang="cs-CZ" baseline="0" dirty="0" err="1" smtClean="0"/>
              <a:t>our</a:t>
            </a:r>
            <a:r>
              <a:rPr lang="cs-CZ" baseline="0" dirty="0" smtClean="0"/>
              <a:t> CRIS ASEP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format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CERN </a:t>
            </a:r>
            <a:r>
              <a:rPr lang="cs-CZ" baseline="0" dirty="0" err="1" smtClean="0"/>
              <a:t>outputs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also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journal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deduplications</a:t>
            </a:r>
            <a:r>
              <a:rPr lang="cs-CZ" baseline="0" dirty="0" smtClean="0"/>
              <a:t> and so on.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BC246-9A4A-4796-B820-90184C7C9DCE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359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So </a:t>
            </a:r>
            <a:r>
              <a:rPr lang="cs-CZ" dirty="0" err="1" smtClean="0"/>
              <a:t>we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data, </a:t>
            </a:r>
            <a:r>
              <a:rPr lang="cs-CZ" dirty="0" err="1" smtClean="0"/>
              <a:t>we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know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which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counts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needs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now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need</a:t>
            </a:r>
            <a:r>
              <a:rPr lang="cs-CZ" baseline="0" dirty="0" smtClean="0"/>
              <a:t> to proces </a:t>
            </a:r>
            <a:r>
              <a:rPr lang="cs-CZ" baseline="0" dirty="0" err="1" smtClean="0"/>
              <a:t>them</a:t>
            </a:r>
            <a:r>
              <a:rPr lang="cs-CZ" baseline="0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Python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realy</a:t>
            </a:r>
            <a:r>
              <a:rPr lang="cs-CZ" baseline="0" dirty="0" smtClean="0"/>
              <a:t> fast, </a:t>
            </a:r>
            <a:r>
              <a:rPr lang="cs-CZ" baseline="0" dirty="0" err="1" smtClean="0"/>
              <a:t>got</a:t>
            </a:r>
            <a:r>
              <a:rPr lang="cs-CZ" baseline="0" dirty="0" smtClean="0"/>
              <a:t> a lot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useful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libraries</a:t>
            </a:r>
            <a:r>
              <a:rPr lang="cs-CZ" baseline="0" dirty="0" smtClean="0"/>
              <a:t> and </a:t>
            </a:r>
            <a:r>
              <a:rPr lang="cs-CZ" baseline="0" dirty="0" err="1" smtClean="0"/>
              <a:t>offer</a:t>
            </a:r>
            <a:r>
              <a:rPr lang="cs-CZ" baseline="0" dirty="0" smtClean="0"/>
              <a:t> very </a:t>
            </a:r>
            <a:r>
              <a:rPr lang="cs-CZ" baseline="0" dirty="0" err="1" smtClean="0"/>
              <a:t>strict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control</a:t>
            </a:r>
            <a:r>
              <a:rPr lang="cs-CZ" baseline="0" dirty="0" smtClean="0"/>
              <a:t> on basic </a:t>
            </a:r>
            <a:r>
              <a:rPr lang="cs-CZ" baseline="0" dirty="0" err="1" smtClean="0"/>
              <a:t>level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data </a:t>
            </a:r>
            <a:r>
              <a:rPr lang="cs-CZ" baseline="0" dirty="0" err="1" smtClean="0"/>
              <a:t>processing</a:t>
            </a:r>
            <a:r>
              <a:rPr lang="cs-CZ" baseline="0" dirty="0" smtClean="0"/>
              <a:t>.</a:t>
            </a:r>
          </a:p>
          <a:p>
            <a:r>
              <a:rPr lang="cs-CZ" baseline="0" dirty="0" smtClean="0"/>
              <a:t>R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useful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statistics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also</a:t>
            </a:r>
            <a:r>
              <a:rPr lang="cs-CZ" baseline="0" dirty="0" smtClean="0"/>
              <a:t> a lot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libraries</a:t>
            </a:r>
            <a:r>
              <a:rPr lang="cs-CZ" baseline="0" dirty="0" smtClean="0"/>
              <a:t> but </a:t>
            </a:r>
            <a:r>
              <a:rPr lang="cs-CZ" baseline="0" dirty="0" err="1" smtClean="0"/>
              <a:t>there</a:t>
            </a:r>
            <a:r>
              <a:rPr lang="cs-CZ" baseline="0" dirty="0" smtClean="0"/>
              <a:t> are </a:t>
            </a:r>
            <a:r>
              <a:rPr lang="cs-CZ" baseline="0" dirty="0" err="1" smtClean="0"/>
              <a:t>few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land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mines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which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can</a:t>
            </a:r>
            <a:r>
              <a:rPr lang="cs-CZ" baseline="0" dirty="0" smtClean="0"/>
              <a:t> ruin </a:t>
            </a:r>
            <a:r>
              <a:rPr lang="cs-CZ" baseline="0" dirty="0" err="1" smtClean="0"/>
              <a:t>your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own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calculation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without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knowing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it</a:t>
            </a:r>
            <a:r>
              <a:rPr lang="cs-CZ" baseline="0" dirty="0" smtClean="0"/>
              <a:t>. But </a:t>
            </a:r>
            <a:r>
              <a:rPr lang="cs-CZ" baseline="0" dirty="0" err="1" smtClean="0"/>
              <a:t>it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is</a:t>
            </a:r>
            <a:r>
              <a:rPr lang="cs-CZ" baseline="0" dirty="0" smtClean="0"/>
              <a:t> more user-</a:t>
            </a:r>
            <a:r>
              <a:rPr lang="cs-CZ" baseline="0" dirty="0" err="1" smtClean="0"/>
              <a:t>friendly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than</a:t>
            </a:r>
            <a:r>
              <a:rPr lang="cs-CZ" baseline="0" dirty="0" smtClean="0"/>
              <a:t> Python.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far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elegant</a:t>
            </a:r>
            <a:r>
              <a:rPr lang="cs-CZ" dirty="0" smtClean="0"/>
              <a:t> and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much more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slower</a:t>
            </a:r>
            <a:r>
              <a:rPr lang="cs-CZ" baseline="0" dirty="0" smtClean="0"/>
              <a:t>, but </a:t>
            </a:r>
            <a:r>
              <a:rPr lang="cs-CZ" baseline="0" dirty="0" err="1" smtClean="0"/>
              <a:t>you</a:t>
            </a:r>
            <a:r>
              <a:rPr lang="cs-CZ" baseline="0" dirty="0" smtClean="0"/>
              <a:t> do not </a:t>
            </a:r>
            <a:r>
              <a:rPr lang="cs-CZ" baseline="0" dirty="0" err="1" smtClean="0"/>
              <a:t>need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human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resources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with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programming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skills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It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depends</a:t>
            </a:r>
            <a:r>
              <a:rPr lang="cs-CZ" baseline="0" dirty="0" smtClean="0"/>
              <a:t> on </a:t>
            </a:r>
            <a:r>
              <a:rPr lang="cs-CZ" baseline="0" dirty="0" err="1" smtClean="0"/>
              <a:t>how</a:t>
            </a:r>
            <a:r>
              <a:rPr lang="cs-CZ" baseline="0" dirty="0" smtClean="0"/>
              <a:t> big are data </a:t>
            </a:r>
            <a:r>
              <a:rPr lang="cs-CZ" baseline="0" dirty="0" err="1" smtClean="0"/>
              <a:t>that</a:t>
            </a:r>
            <a:r>
              <a:rPr lang="cs-CZ" baseline="0" dirty="0" smtClean="0"/>
              <a:t> </a:t>
            </a:r>
            <a:r>
              <a:rPr lang="cs-CZ" baseline="0" dirty="0" err="1" smtClean="0"/>
              <a:t>you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have</a:t>
            </a:r>
            <a:r>
              <a:rPr lang="cs-CZ" baseline="0" dirty="0" smtClean="0"/>
              <a:t>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4BC246-9A4A-4796-B820-90184C7C9DCE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187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9475-E307-457B-8E45-E77697135F17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0458-E2CD-44A5-98EF-C1F4E82D5E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796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9475-E307-457B-8E45-E77697135F17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0458-E2CD-44A5-98EF-C1F4E82D5E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37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9475-E307-457B-8E45-E77697135F17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0458-E2CD-44A5-98EF-C1F4E82D5E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05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9475-E307-457B-8E45-E77697135F17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0458-E2CD-44A5-98EF-C1F4E82D5E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69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9475-E307-457B-8E45-E77697135F17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0458-E2CD-44A5-98EF-C1F4E82D5E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56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9475-E307-457B-8E45-E77697135F17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0458-E2CD-44A5-98EF-C1F4E82D5E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2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9475-E307-457B-8E45-E77697135F17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0458-E2CD-44A5-98EF-C1F4E82D5E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01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9475-E307-457B-8E45-E77697135F17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0458-E2CD-44A5-98EF-C1F4E82D5E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83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9475-E307-457B-8E45-E77697135F17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0458-E2CD-44A5-98EF-C1F4E82D5E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66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9475-E307-457B-8E45-E77697135F17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0458-E2CD-44A5-98EF-C1F4E82D5E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45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69475-E307-457B-8E45-E77697135F17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30458-E2CD-44A5-98EF-C1F4E82D5E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079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69475-E307-457B-8E45-E77697135F17}" type="datetimeFigureOut">
              <a:rPr lang="cs-CZ" smtClean="0"/>
              <a:pPr/>
              <a:t>8. 4. 2019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30458-E2CD-44A5-98EF-C1F4E82D5E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00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Use of </a:t>
            </a:r>
            <a:r>
              <a:rPr lang="en-US" b="1" dirty="0" err="1"/>
              <a:t>bibliometrics</a:t>
            </a:r>
            <a:r>
              <a:rPr lang="en-US" b="1" dirty="0"/>
              <a:t> for the evaluation of institutes at the Czech Academy of Sciences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6093296"/>
            <a:ext cx="3312368" cy="45645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David Jiří Šlosar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46" y="44624"/>
            <a:ext cx="1265648" cy="158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75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283152" cy="940966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Improvements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next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cs-CZ" dirty="0" err="1" smtClean="0"/>
              <a:t>Removal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/>
              <a:t>Q</a:t>
            </a:r>
            <a:r>
              <a:rPr lang="cs-CZ" dirty="0" err="1" smtClean="0"/>
              <a:t>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citations</a:t>
            </a:r>
            <a:endParaRPr lang="cs-CZ" dirty="0" smtClean="0"/>
          </a:p>
          <a:p>
            <a:r>
              <a:rPr lang="cs-CZ" dirty="0" err="1" smtClean="0"/>
              <a:t>Parcialization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citations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autors</a:t>
            </a:r>
            <a:endParaRPr lang="cs-CZ" dirty="0"/>
          </a:p>
          <a:p>
            <a:r>
              <a:rPr lang="cs-CZ" dirty="0" err="1" smtClean="0"/>
              <a:t>Improved</a:t>
            </a:r>
            <a:r>
              <a:rPr lang="cs-CZ" dirty="0" smtClean="0"/>
              <a:t> </a:t>
            </a:r>
            <a:r>
              <a:rPr lang="cs-CZ" dirty="0" err="1" smtClean="0"/>
              <a:t>calculation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Quartile</a:t>
            </a:r>
            <a:r>
              <a:rPr lang="cs-CZ" dirty="0" smtClean="0"/>
              <a:t> by </a:t>
            </a:r>
            <a:r>
              <a:rPr lang="cs-CZ" dirty="0" err="1" smtClean="0"/>
              <a:t>citations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46" y="44624"/>
            <a:ext cx="1265648" cy="158432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149080"/>
            <a:ext cx="5184576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83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Thank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107504" y="6021288"/>
            <a:ext cx="2664296" cy="528464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Slosar@lib.cas.cz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46" y="44624"/>
            <a:ext cx="1265648" cy="158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50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libraries</a:t>
            </a:r>
            <a:r>
              <a:rPr lang="cs-CZ" dirty="0" smtClean="0"/>
              <a:t> in </a:t>
            </a:r>
            <a:r>
              <a:rPr lang="cs-CZ" dirty="0" err="1" smtClean="0"/>
              <a:t>evaluation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scientific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E</a:t>
            </a:r>
            <a:r>
              <a:rPr lang="cs-CZ" dirty="0" err="1" smtClean="0"/>
              <a:t>stablished</a:t>
            </a:r>
            <a:r>
              <a:rPr lang="cs-CZ" dirty="0" smtClean="0"/>
              <a:t>, </a:t>
            </a:r>
            <a:r>
              <a:rPr lang="cs-CZ" dirty="0" err="1" smtClean="0"/>
              <a:t>prestigious</a:t>
            </a:r>
            <a:r>
              <a:rPr lang="cs-CZ" dirty="0" smtClean="0"/>
              <a:t> </a:t>
            </a:r>
            <a:r>
              <a:rPr lang="cs-CZ" dirty="0" err="1" smtClean="0"/>
              <a:t>institution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access</a:t>
            </a:r>
            <a:r>
              <a:rPr lang="cs-CZ" dirty="0" smtClean="0"/>
              <a:t> to data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 smtClean="0"/>
              <a:t>scientific</a:t>
            </a:r>
            <a:r>
              <a:rPr lang="cs-CZ" dirty="0" smtClean="0"/>
              <a:t> </a:t>
            </a:r>
            <a:r>
              <a:rPr lang="cs-CZ" dirty="0" err="1" smtClean="0"/>
              <a:t>production</a:t>
            </a:r>
            <a:endParaRPr lang="cs-CZ" dirty="0" smtClean="0"/>
          </a:p>
          <a:p>
            <a:r>
              <a:rPr lang="cs-CZ" dirty="0" err="1" smtClean="0"/>
              <a:t>Bibliometric</a:t>
            </a:r>
            <a:r>
              <a:rPr lang="cs-CZ" dirty="0" smtClean="0"/>
              <a:t> </a:t>
            </a:r>
            <a:r>
              <a:rPr lang="cs-CZ" dirty="0" err="1" smtClean="0"/>
              <a:t>neutral</a:t>
            </a:r>
            <a:endParaRPr lang="cs-CZ" dirty="0" smtClean="0"/>
          </a:p>
          <a:p>
            <a:r>
              <a:rPr lang="cs-CZ" dirty="0" err="1" smtClean="0"/>
              <a:t>Administration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CRIS </a:t>
            </a:r>
            <a:r>
              <a:rPr lang="cs-CZ" dirty="0" err="1" smtClean="0"/>
              <a:t>system</a:t>
            </a:r>
            <a:r>
              <a:rPr lang="cs-CZ" dirty="0" smtClean="0"/>
              <a:t>, management and </a:t>
            </a:r>
            <a:r>
              <a:rPr lang="cs-CZ" dirty="0" err="1" smtClean="0"/>
              <a:t>cleansing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data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dirty="0" err="1"/>
              <a:t>scientific</a:t>
            </a:r>
            <a:r>
              <a:rPr lang="cs-CZ" dirty="0"/>
              <a:t> </a:t>
            </a:r>
            <a:r>
              <a:rPr lang="cs-CZ" dirty="0" err="1" smtClean="0"/>
              <a:t>production</a:t>
            </a:r>
            <a:endParaRPr lang="cs-CZ" dirty="0" smtClean="0"/>
          </a:p>
          <a:p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resources</a:t>
            </a:r>
            <a:endParaRPr lang="cs-CZ" dirty="0" smtClean="0"/>
          </a:p>
          <a:p>
            <a:r>
              <a:rPr lang="cs-CZ" dirty="0" err="1" smtClean="0"/>
              <a:t>Citation</a:t>
            </a:r>
            <a:r>
              <a:rPr lang="cs-CZ" dirty="0" smtClean="0"/>
              <a:t> </a:t>
            </a:r>
            <a:r>
              <a:rPr lang="cs-CZ" dirty="0" err="1" smtClean="0"/>
              <a:t>databases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46" y="44624"/>
            <a:ext cx="1265648" cy="158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95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5286"/>
            <a:ext cx="8172400" cy="1507530"/>
          </a:xfrm>
        </p:spPr>
        <p:txBody>
          <a:bodyPr>
            <a:normAutofit/>
          </a:bodyPr>
          <a:lstStyle/>
          <a:p>
            <a:r>
              <a:rPr lang="cs-CZ" dirty="0" err="1" smtClean="0"/>
              <a:t>Bibliometrics</a:t>
            </a:r>
            <a:r>
              <a:rPr lang="cs-CZ" dirty="0" smtClean="0"/>
              <a:t> as a background </a:t>
            </a:r>
            <a:br>
              <a:rPr lang="cs-CZ" dirty="0" smtClean="0"/>
            </a:b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cs-CZ" dirty="0" err="1" smtClean="0"/>
              <a:t>Evaluations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institutions</a:t>
            </a:r>
            <a:r>
              <a:rPr lang="cs-CZ" dirty="0" smtClean="0"/>
              <a:t> and </a:t>
            </a:r>
            <a:r>
              <a:rPr lang="cs-CZ" dirty="0" err="1" smtClean="0"/>
              <a:t>teams</a:t>
            </a:r>
            <a:r>
              <a:rPr lang="cs-CZ" dirty="0" smtClean="0"/>
              <a:t> in CAS in period 2010-2014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/>
              <a:t>s</a:t>
            </a:r>
            <a:r>
              <a:rPr lang="cs-CZ" dirty="0" err="1" smtClean="0"/>
              <a:t>plited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phases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Phase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: </a:t>
            </a:r>
            <a:r>
              <a:rPr lang="cs-CZ" dirty="0" err="1"/>
              <a:t>E</a:t>
            </a:r>
            <a:r>
              <a:rPr lang="cs-CZ" dirty="0" err="1" smtClean="0"/>
              <a:t>valuation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choosen</a:t>
            </a:r>
            <a:r>
              <a:rPr lang="cs-CZ" dirty="0" smtClean="0"/>
              <a:t> </a:t>
            </a:r>
            <a:r>
              <a:rPr lang="cs-CZ" dirty="0" err="1" smtClean="0"/>
              <a:t>outputs</a:t>
            </a:r>
            <a:endParaRPr lang="cs-CZ" dirty="0" smtClean="0"/>
          </a:p>
          <a:p>
            <a:r>
              <a:rPr lang="cs-CZ" dirty="0" err="1" smtClean="0"/>
              <a:t>Phase</a:t>
            </a:r>
            <a:r>
              <a:rPr lang="cs-CZ" dirty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: </a:t>
            </a:r>
            <a:r>
              <a:rPr lang="cs-CZ" dirty="0" err="1"/>
              <a:t>E</a:t>
            </a:r>
            <a:r>
              <a:rPr lang="cs-CZ" dirty="0" err="1" smtClean="0"/>
              <a:t>valuation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/>
              <a:t>outputs</a:t>
            </a:r>
            <a:r>
              <a:rPr lang="cs-CZ" dirty="0"/>
              <a:t> </a:t>
            </a:r>
            <a:r>
              <a:rPr lang="cs-CZ" dirty="0" smtClean="0"/>
              <a:t>and </a:t>
            </a:r>
            <a:r>
              <a:rPr lang="cs-CZ" dirty="0" err="1" smtClean="0"/>
              <a:t>analysis</a:t>
            </a:r>
            <a:r>
              <a:rPr lang="cs-CZ" dirty="0" smtClean="0"/>
              <a:t> on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352" y="44624"/>
            <a:ext cx="1265648" cy="158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7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Phase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background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7" y="2402052"/>
            <a:ext cx="8975687" cy="3187188"/>
          </a:xfr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46" y="44624"/>
            <a:ext cx="1265648" cy="158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81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Phase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background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84784"/>
            <a:ext cx="7776864" cy="5256088"/>
          </a:xfr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46" y="44624"/>
            <a:ext cx="1265648" cy="158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47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648"/>
            <a:ext cx="7801200" cy="5944134"/>
          </a:xfr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46" y="44624"/>
            <a:ext cx="1265648" cy="158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cs-CZ" dirty="0" err="1" smtClean="0"/>
              <a:t>Used</a:t>
            </a:r>
            <a:r>
              <a:rPr lang="cs-CZ" dirty="0" smtClean="0"/>
              <a:t> </a:t>
            </a:r>
            <a:r>
              <a:rPr lang="cs-CZ" dirty="0" err="1" smtClean="0"/>
              <a:t>indicators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outputs</a:t>
            </a:r>
            <a:endParaRPr lang="cs-CZ" dirty="0" smtClean="0"/>
          </a:p>
          <a:p>
            <a:r>
              <a:rPr lang="cs-CZ" dirty="0" err="1" smtClean="0"/>
              <a:t>Times</a:t>
            </a:r>
            <a:r>
              <a:rPr lang="cs-CZ" dirty="0" smtClean="0"/>
              <a:t> </a:t>
            </a:r>
            <a:r>
              <a:rPr lang="cs-CZ" dirty="0" err="1" smtClean="0"/>
              <a:t>Cited</a:t>
            </a:r>
            <a:endParaRPr lang="cs-CZ" dirty="0" smtClean="0"/>
          </a:p>
          <a:p>
            <a:r>
              <a:rPr lang="cs-CZ" dirty="0" err="1" smtClean="0"/>
              <a:t>Journal</a:t>
            </a:r>
            <a:r>
              <a:rPr lang="cs-CZ" dirty="0" smtClean="0"/>
              <a:t> </a:t>
            </a:r>
            <a:r>
              <a:rPr lang="cs-CZ" dirty="0" err="1" smtClean="0"/>
              <a:t>quartile</a:t>
            </a:r>
            <a:endParaRPr lang="cs-CZ" dirty="0" smtClean="0"/>
          </a:p>
          <a:p>
            <a:r>
              <a:rPr lang="cs-CZ" dirty="0" err="1" smtClean="0"/>
              <a:t>Quartile</a:t>
            </a:r>
            <a:r>
              <a:rPr lang="cs-CZ" dirty="0" smtClean="0"/>
              <a:t> by </a:t>
            </a:r>
            <a:r>
              <a:rPr lang="cs-CZ" dirty="0" err="1" smtClean="0"/>
              <a:t>citations</a:t>
            </a:r>
            <a:endParaRPr lang="cs-CZ" dirty="0"/>
          </a:p>
          <a:p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citations</a:t>
            </a:r>
            <a:endParaRPr lang="cs-CZ" dirty="0" smtClean="0"/>
          </a:p>
          <a:p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authors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46" y="44624"/>
            <a:ext cx="1265648" cy="158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60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r>
              <a:rPr lang="cs-CZ" dirty="0" err="1" smtClean="0"/>
              <a:t>Acquirement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outputs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teams</a:t>
            </a:r>
            <a:r>
              <a:rPr lang="cs-CZ" dirty="0" smtClean="0"/>
              <a:t> and </a:t>
            </a:r>
            <a:r>
              <a:rPr lang="cs-CZ" dirty="0" err="1" smtClean="0"/>
              <a:t>from</a:t>
            </a:r>
            <a:r>
              <a:rPr lang="cs-CZ" dirty="0" smtClean="0"/>
              <a:t> CRIS – ASEP</a:t>
            </a:r>
          </a:p>
          <a:p>
            <a:r>
              <a:rPr lang="cs-CZ" dirty="0" err="1" smtClean="0"/>
              <a:t>Citation</a:t>
            </a:r>
            <a:r>
              <a:rPr lang="cs-CZ" dirty="0" smtClean="0"/>
              <a:t> data </a:t>
            </a:r>
            <a:r>
              <a:rPr lang="cs-CZ" dirty="0" err="1" smtClean="0"/>
              <a:t>from</a:t>
            </a:r>
            <a:r>
              <a:rPr lang="cs-CZ" dirty="0" smtClean="0"/>
              <a:t> Web </a:t>
            </a:r>
            <a:r>
              <a:rPr lang="cs-CZ" dirty="0" err="1" smtClean="0"/>
              <a:t>of</a:t>
            </a:r>
            <a:r>
              <a:rPr lang="cs-CZ" dirty="0" smtClean="0"/>
              <a:t> Science</a:t>
            </a:r>
          </a:p>
          <a:p>
            <a:r>
              <a:rPr lang="cs-CZ" dirty="0" err="1" smtClean="0"/>
              <a:t>Journal</a:t>
            </a:r>
            <a:r>
              <a:rPr lang="cs-CZ" dirty="0" smtClean="0"/>
              <a:t> data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WoS</a:t>
            </a:r>
            <a:r>
              <a:rPr lang="cs-CZ" dirty="0" smtClean="0"/>
              <a:t> JCR and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ScimagoJR</a:t>
            </a:r>
            <a:endParaRPr lang="cs-CZ" dirty="0" smtClean="0"/>
          </a:p>
          <a:p>
            <a:r>
              <a:rPr lang="cs-CZ" dirty="0" err="1" smtClean="0"/>
              <a:t>Connections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identifiers</a:t>
            </a:r>
            <a:r>
              <a:rPr lang="cs-CZ" dirty="0" smtClean="0"/>
              <a:t> UT WOS and ISSN </a:t>
            </a:r>
          </a:p>
          <a:p>
            <a:r>
              <a:rPr lang="cs-CZ" dirty="0" err="1" smtClean="0"/>
              <a:t>Articles</a:t>
            </a:r>
            <a:r>
              <a:rPr lang="cs-CZ" dirty="0" smtClean="0"/>
              <a:t>, </a:t>
            </a:r>
            <a:r>
              <a:rPr lang="cs-CZ" dirty="0" err="1" smtClean="0"/>
              <a:t>Proceedings</a:t>
            </a:r>
            <a:r>
              <a:rPr lang="cs-CZ" dirty="0" smtClean="0"/>
              <a:t> </a:t>
            </a:r>
            <a:r>
              <a:rPr lang="cs-CZ" dirty="0" err="1" smtClean="0"/>
              <a:t>papers</a:t>
            </a:r>
            <a:r>
              <a:rPr lang="cs-CZ" dirty="0" smtClean="0"/>
              <a:t> and </a:t>
            </a:r>
            <a:r>
              <a:rPr lang="cs-CZ" dirty="0" err="1" smtClean="0"/>
              <a:t>Reviews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46" y="44624"/>
            <a:ext cx="1265648" cy="158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0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/>
          <a:lstStyle/>
          <a:p>
            <a:r>
              <a:rPr lang="cs-CZ" dirty="0" err="1" smtClean="0"/>
              <a:t>Calculations</a:t>
            </a:r>
            <a:r>
              <a:rPr lang="cs-CZ" dirty="0" smtClean="0"/>
              <a:t> and </a:t>
            </a:r>
            <a:r>
              <a:rPr lang="cs-CZ" dirty="0" err="1" smtClean="0"/>
              <a:t>tools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cs-CZ" dirty="0" err="1" smtClean="0"/>
              <a:t>Suitable</a:t>
            </a:r>
            <a:r>
              <a:rPr lang="cs-CZ" dirty="0" smtClean="0"/>
              <a:t> </a:t>
            </a:r>
            <a:r>
              <a:rPr lang="cs-CZ" dirty="0" err="1" smtClean="0"/>
              <a:t>tools</a:t>
            </a:r>
            <a:r>
              <a:rPr lang="cs-CZ" dirty="0" smtClean="0"/>
              <a:t> are </a:t>
            </a:r>
            <a:r>
              <a:rPr lang="cs-CZ" dirty="0" err="1" smtClean="0"/>
              <a:t>programming</a:t>
            </a:r>
            <a:r>
              <a:rPr lang="cs-CZ" dirty="0" smtClean="0"/>
              <a:t> </a:t>
            </a:r>
            <a:r>
              <a:rPr lang="cs-CZ" dirty="0" err="1" smtClean="0"/>
              <a:t>languages</a:t>
            </a:r>
            <a:r>
              <a:rPr lang="cs-CZ" dirty="0" smtClean="0"/>
              <a:t> Python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smtClean="0"/>
              <a:t>R.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partial</a:t>
            </a:r>
            <a:r>
              <a:rPr lang="cs-CZ" dirty="0" smtClean="0"/>
              <a:t> </a:t>
            </a:r>
            <a:r>
              <a:rPr lang="cs-CZ" dirty="0" err="1" smtClean="0"/>
              <a:t>controls</a:t>
            </a:r>
            <a:r>
              <a:rPr lang="cs-CZ" dirty="0" smtClean="0"/>
              <a:t> MS </a:t>
            </a:r>
            <a:r>
              <a:rPr lang="cs-CZ" dirty="0" smtClean="0"/>
              <a:t>Excel/</a:t>
            </a:r>
            <a:r>
              <a:rPr lang="cs-CZ" dirty="0" err="1" smtClean="0"/>
              <a:t>Calc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used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 to do </a:t>
            </a:r>
            <a:r>
              <a:rPr lang="cs-CZ" dirty="0" err="1" smtClean="0"/>
              <a:t>whole</a:t>
            </a:r>
            <a:r>
              <a:rPr lang="cs-CZ" dirty="0" smtClean="0"/>
              <a:t> </a:t>
            </a:r>
            <a:r>
              <a:rPr lang="cs-CZ" dirty="0" err="1" smtClean="0"/>
              <a:t>calculations</a:t>
            </a:r>
            <a:r>
              <a:rPr lang="cs-CZ" dirty="0" smtClean="0"/>
              <a:t> in MS </a:t>
            </a:r>
            <a:r>
              <a:rPr lang="cs-CZ" dirty="0" smtClean="0"/>
              <a:t>Excel/</a:t>
            </a:r>
            <a:r>
              <a:rPr lang="cs-CZ" dirty="0" err="1" smtClean="0"/>
              <a:t>Calc</a:t>
            </a:r>
            <a:r>
              <a:rPr lang="cs-CZ" dirty="0" smtClean="0"/>
              <a:t> </a:t>
            </a:r>
            <a:r>
              <a:rPr lang="cs-CZ" dirty="0" smtClean="0"/>
              <a:t>and notepad.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646" y="44624"/>
            <a:ext cx="1265648" cy="158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80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2223</TotalTime>
  <Words>1367</Words>
  <Application>Microsoft Office PowerPoint</Application>
  <PresentationFormat>Předvádění na obrazovce (4:3)</PresentationFormat>
  <Paragraphs>94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Motiv systému Office</vt:lpstr>
      <vt:lpstr>Use of bibliometrics for the evaluation of institutes at the Czech Academy of Sciences</vt:lpstr>
      <vt:lpstr>Role of libraries in evaluation of scientific institutions</vt:lpstr>
      <vt:lpstr>Bibliometrics as a background  for evaluation</vt:lpstr>
      <vt:lpstr>Phase one background</vt:lpstr>
      <vt:lpstr>Phase two background</vt:lpstr>
      <vt:lpstr>Prezentace aplikace PowerPoint</vt:lpstr>
      <vt:lpstr>Used indicators</vt:lpstr>
      <vt:lpstr>Acquirement of data</vt:lpstr>
      <vt:lpstr>Calculations and tools</vt:lpstr>
      <vt:lpstr>Improvements for next evaluation</vt:lpstr>
      <vt:lpstr>Thank you for your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Bibliometrie a její využití při hodnocení v AV ČR</dc:title>
  <dc:creator>mika</dc:creator>
  <cp:lastModifiedBy>David Jiří Šlosar</cp:lastModifiedBy>
  <cp:revision>90</cp:revision>
  <dcterms:created xsi:type="dcterms:W3CDTF">2019-01-04T08:31:16Z</dcterms:created>
  <dcterms:modified xsi:type="dcterms:W3CDTF">2019-04-08T12:40:56Z</dcterms:modified>
</cp:coreProperties>
</file>